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3.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4"/>
  </p:notesMasterIdLst>
  <p:handoutMasterIdLst>
    <p:handoutMasterId r:id="rId35"/>
  </p:handoutMasterIdLst>
  <p:sldIdLst>
    <p:sldId id="280" r:id="rId2"/>
    <p:sldId id="256" r:id="rId3"/>
    <p:sldId id="353" r:id="rId4"/>
    <p:sldId id="352" r:id="rId5"/>
    <p:sldId id="354" r:id="rId6"/>
    <p:sldId id="314" r:id="rId7"/>
    <p:sldId id="305" r:id="rId8"/>
    <p:sldId id="315" r:id="rId9"/>
    <p:sldId id="355" r:id="rId10"/>
    <p:sldId id="371" r:id="rId11"/>
    <p:sldId id="372" r:id="rId12"/>
    <p:sldId id="394" r:id="rId13"/>
    <p:sldId id="397" r:id="rId14"/>
    <p:sldId id="356" r:id="rId15"/>
    <p:sldId id="376" r:id="rId16"/>
    <p:sldId id="377" r:id="rId17"/>
    <p:sldId id="319" r:id="rId18"/>
    <p:sldId id="357" r:id="rId19"/>
    <p:sldId id="378" r:id="rId20"/>
    <p:sldId id="379" r:id="rId21"/>
    <p:sldId id="395" r:id="rId22"/>
    <p:sldId id="318" r:id="rId23"/>
    <p:sldId id="396" r:id="rId24"/>
    <p:sldId id="389" r:id="rId25"/>
    <p:sldId id="390" r:id="rId26"/>
    <p:sldId id="358" r:id="rId27"/>
    <p:sldId id="391" r:id="rId28"/>
    <p:sldId id="360" r:id="rId29"/>
    <p:sldId id="359" r:id="rId30"/>
    <p:sldId id="393" r:id="rId31"/>
    <p:sldId id="398" r:id="rId32"/>
    <p:sldId id="329" r:id="rId33"/>
  </p:sldIdLst>
  <p:sldSz cx="12192000" cy="6858000"/>
  <p:notesSz cx="9926638" cy="679767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茜" initials="茜" lastIdx="1" clrIdx="0">
    <p:extLst>
      <p:ext uri="{19B8F6BF-5375-455C-9EA6-DF929625EA0E}">
        <p15:presenceInfo xmlns:p15="http://schemas.microsoft.com/office/powerpoint/2012/main" userId="茜"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89" autoAdjust="0"/>
    <p:restoredTop sz="64126" autoAdjust="0"/>
  </p:normalViewPr>
  <p:slideViewPr>
    <p:cSldViewPr snapToGrid="0">
      <p:cViewPr varScale="1">
        <p:scale>
          <a:sx n="87" d="100"/>
          <a:sy n="87" d="100"/>
        </p:scale>
        <p:origin x="60" y="84"/>
      </p:cViewPr>
      <p:guideLst>
        <p:guide orient="horz" pos="2160"/>
        <p:guide pos="383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2" y="1"/>
            <a:ext cx="4302625" cy="341297"/>
          </a:xfrm>
          <a:prstGeom prst="rect">
            <a:avLst/>
          </a:prstGeom>
        </p:spPr>
        <p:txBody>
          <a:bodyPr vert="horz" lIns="91420" tIns="45709" rIns="91420" bIns="45709" rtlCol="0"/>
          <a:lstStyle>
            <a:lvl1pPr algn="l">
              <a:defRPr sz="1200"/>
            </a:lvl1pPr>
          </a:lstStyle>
          <a:p>
            <a:endParaRPr lang="zh-CN" altLang="en-US"/>
          </a:p>
        </p:txBody>
      </p:sp>
      <p:sp>
        <p:nvSpPr>
          <p:cNvPr id="3" name="日期占位符 2"/>
          <p:cNvSpPr>
            <a:spLocks noGrp="1"/>
          </p:cNvSpPr>
          <p:nvPr>
            <p:ph type="dt" sz="quarter" idx="1"/>
          </p:nvPr>
        </p:nvSpPr>
        <p:spPr>
          <a:xfrm>
            <a:off x="5621697" y="1"/>
            <a:ext cx="4302625" cy="341297"/>
          </a:xfrm>
          <a:prstGeom prst="rect">
            <a:avLst/>
          </a:prstGeom>
        </p:spPr>
        <p:txBody>
          <a:bodyPr vert="horz" lIns="91420" tIns="45709" rIns="91420" bIns="45709" rtlCol="0"/>
          <a:lstStyle>
            <a:lvl1pPr algn="r">
              <a:defRPr sz="1200"/>
            </a:lvl1pPr>
          </a:lstStyle>
          <a:p>
            <a:fld id="{CC5CC685-908F-47BF-A8F2-03A923754A0C}" type="datetimeFigureOut">
              <a:rPr lang="zh-CN" altLang="en-US" smtClean="0"/>
              <a:t>2022/3/16</a:t>
            </a:fld>
            <a:endParaRPr lang="zh-CN" altLang="en-US"/>
          </a:p>
        </p:txBody>
      </p:sp>
      <p:sp>
        <p:nvSpPr>
          <p:cNvPr id="4" name="页脚占位符 3"/>
          <p:cNvSpPr>
            <a:spLocks noGrp="1"/>
          </p:cNvSpPr>
          <p:nvPr>
            <p:ph type="ftr" sz="quarter" idx="2"/>
          </p:nvPr>
        </p:nvSpPr>
        <p:spPr>
          <a:xfrm>
            <a:off x="2" y="6456380"/>
            <a:ext cx="4302625" cy="341297"/>
          </a:xfrm>
          <a:prstGeom prst="rect">
            <a:avLst/>
          </a:prstGeom>
        </p:spPr>
        <p:txBody>
          <a:bodyPr vert="horz" lIns="91420" tIns="45709" rIns="91420" bIns="45709"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5621697" y="6456380"/>
            <a:ext cx="4302625" cy="341297"/>
          </a:xfrm>
          <a:prstGeom prst="rect">
            <a:avLst/>
          </a:prstGeom>
        </p:spPr>
        <p:txBody>
          <a:bodyPr vert="horz" lIns="91420" tIns="45709" rIns="91420" bIns="45709" rtlCol="0" anchor="b"/>
          <a:lstStyle>
            <a:lvl1pPr algn="r">
              <a:defRPr sz="1200"/>
            </a:lvl1pPr>
          </a:lstStyle>
          <a:p>
            <a:fld id="{4F8F0031-FC53-4AD6-A422-056FF40DF587}" type="slidenum">
              <a:rPr lang="zh-CN" altLang="en-US" smtClean="0"/>
              <a:t>‹#›</a:t>
            </a:fld>
            <a:endParaRPr lang="zh-CN" altLang="en-US"/>
          </a:p>
        </p:txBody>
      </p:sp>
    </p:spTree>
    <p:extLst>
      <p:ext uri="{BB962C8B-B14F-4D97-AF65-F5344CB8AC3E}">
        <p14:creationId xmlns:p14="http://schemas.microsoft.com/office/powerpoint/2010/main" val="10742982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7" y="3"/>
            <a:ext cx="4301543" cy="341065"/>
          </a:xfrm>
          <a:prstGeom prst="rect">
            <a:avLst/>
          </a:prstGeom>
        </p:spPr>
        <p:txBody>
          <a:bodyPr vert="horz" lIns="91391" tIns="45695" rIns="91391" bIns="45695" rtlCol="0"/>
          <a:lstStyle>
            <a:lvl1pPr algn="l">
              <a:defRPr sz="1200"/>
            </a:lvl1pPr>
          </a:lstStyle>
          <a:p>
            <a:endParaRPr lang="zh-CN" altLang="en-US"/>
          </a:p>
        </p:txBody>
      </p:sp>
      <p:sp>
        <p:nvSpPr>
          <p:cNvPr id="3" name="日期占位符 2"/>
          <p:cNvSpPr>
            <a:spLocks noGrp="1"/>
          </p:cNvSpPr>
          <p:nvPr>
            <p:ph type="dt" idx="1"/>
          </p:nvPr>
        </p:nvSpPr>
        <p:spPr>
          <a:xfrm>
            <a:off x="5622803" y="3"/>
            <a:ext cx="4301543" cy="341065"/>
          </a:xfrm>
          <a:prstGeom prst="rect">
            <a:avLst/>
          </a:prstGeom>
        </p:spPr>
        <p:txBody>
          <a:bodyPr vert="horz" lIns="91391" tIns="45695" rIns="91391" bIns="45695" rtlCol="0"/>
          <a:lstStyle>
            <a:lvl1pPr algn="r">
              <a:defRPr sz="1200"/>
            </a:lvl1pPr>
          </a:lstStyle>
          <a:p>
            <a:fld id="{D2A48B96-639E-45A3-A0BA-2464DFDB1FAA}" type="datetimeFigureOut">
              <a:rPr lang="zh-CN" altLang="en-US" smtClean="0"/>
              <a:t>2022/3/16</a:t>
            </a:fld>
            <a:endParaRPr lang="zh-CN" altLang="en-US"/>
          </a:p>
        </p:txBody>
      </p:sp>
      <p:sp>
        <p:nvSpPr>
          <p:cNvPr id="4" name="幻灯片图像占位符 3"/>
          <p:cNvSpPr>
            <a:spLocks noGrp="1" noRot="1" noChangeAspect="1"/>
          </p:cNvSpPr>
          <p:nvPr>
            <p:ph type="sldImg" idx="2"/>
          </p:nvPr>
        </p:nvSpPr>
        <p:spPr>
          <a:xfrm>
            <a:off x="2925763" y="849313"/>
            <a:ext cx="4076700" cy="2292350"/>
          </a:xfrm>
          <a:prstGeom prst="rect">
            <a:avLst/>
          </a:prstGeom>
          <a:noFill/>
          <a:ln w="12700">
            <a:solidFill>
              <a:prstClr val="black"/>
            </a:solidFill>
          </a:ln>
        </p:spPr>
        <p:txBody>
          <a:bodyPr vert="horz" lIns="91391" tIns="45695" rIns="91391" bIns="45695" rtlCol="0" anchor="ctr"/>
          <a:lstStyle/>
          <a:p>
            <a:endParaRPr lang="zh-CN" altLang="en-US"/>
          </a:p>
        </p:txBody>
      </p:sp>
      <p:sp>
        <p:nvSpPr>
          <p:cNvPr id="5" name="备注占位符 4"/>
          <p:cNvSpPr>
            <a:spLocks noGrp="1"/>
          </p:cNvSpPr>
          <p:nvPr>
            <p:ph type="body" sz="quarter" idx="3"/>
          </p:nvPr>
        </p:nvSpPr>
        <p:spPr>
          <a:xfrm>
            <a:off x="992664" y="3271383"/>
            <a:ext cx="7941310" cy="2676583"/>
          </a:xfrm>
          <a:prstGeom prst="rect">
            <a:avLst/>
          </a:prstGeom>
        </p:spPr>
        <p:txBody>
          <a:bodyPr vert="horz" lIns="91391" tIns="45695" rIns="91391" bIns="45695"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7" y="6456613"/>
            <a:ext cx="4301543" cy="341064"/>
          </a:xfrm>
          <a:prstGeom prst="rect">
            <a:avLst/>
          </a:prstGeom>
        </p:spPr>
        <p:txBody>
          <a:bodyPr vert="horz" lIns="91391" tIns="45695" rIns="91391" bIns="45695"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5622803" y="6456613"/>
            <a:ext cx="4301543" cy="341064"/>
          </a:xfrm>
          <a:prstGeom prst="rect">
            <a:avLst/>
          </a:prstGeom>
        </p:spPr>
        <p:txBody>
          <a:bodyPr vert="horz" lIns="91391" tIns="45695" rIns="91391" bIns="45695"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3092267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sz="1600" dirty="0"/>
          </a:p>
        </p:txBody>
      </p:sp>
    </p:spTree>
    <p:extLst>
      <p:ext uri="{BB962C8B-B14F-4D97-AF65-F5344CB8AC3E}">
        <p14:creationId xmlns:p14="http://schemas.microsoft.com/office/powerpoint/2010/main" val="26786185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2698750" y="509588"/>
            <a:ext cx="4529138" cy="2547937"/>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E0E0E2-7263-44C4-AAA9-733DBA7BD205}" type="slidenum">
              <a:rPr lang="zh-CN" altLang="en-US" smtClean="0"/>
              <a:t>10</a:t>
            </a:fld>
            <a:endParaRPr lang="zh-CN" altLang="en-US"/>
          </a:p>
        </p:txBody>
      </p:sp>
    </p:spTree>
    <p:extLst>
      <p:ext uri="{BB962C8B-B14F-4D97-AF65-F5344CB8AC3E}">
        <p14:creationId xmlns:p14="http://schemas.microsoft.com/office/powerpoint/2010/main" val="55488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2698750" y="509588"/>
            <a:ext cx="4529138" cy="2547937"/>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E0E0E2-7263-44C4-AAA9-733DBA7BD205}" type="slidenum">
              <a:rPr lang="zh-CN" altLang="en-US" smtClean="0"/>
              <a:t>11</a:t>
            </a:fld>
            <a:endParaRPr lang="zh-CN" altLang="en-US"/>
          </a:p>
        </p:txBody>
      </p:sp>
    </p:spTree>
    <p:extLst>
      <p:ext uri="{BB962C8B-B14F-4D97-AF65-F5344CB8AC3E}">
        <p14:creationId xmlns:p14="http://schemas.microsoft.com/office/powerpoint/2010/main" val="10278657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2698750" y="509588"/>
            <a:ext cx="4529138" cy="2547937"/>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E0E0E2-7263-44C4-AAA9-733DBA7BD205}" type="slidenum">
              <a:rPr lang="zh-CN" altLang="en-US" smtClean="0"/>
              <a:t>12</a:t>
            </a:fld>
            <a:endParaRPr lang="zh-CN" altLang="en-US"/>
          </a:p>
        </p:txBody>
      </p:sp>
    </p:spTree>
    <p:extLst>
      <p:ext uri="{BB962C8B-B14F-4D97-AF65-F5344CB8AC3E}">
        <p14:creationId xmlns:p14="http://schemas.microsoft.com/office/powerpoint/2010/main" val="36437852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2698750" y="509588"/>
            <a:ext cx="4529138" cy="2547937"/>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E0E0E2-7263-44C4-AAA9-733DBA7BD205}" type="slidenum">
              <a:rPr lang="zh-CN" altLang="en-US" smtClean="0"/>
              <a:t>13</a:t>
            </a:fld>
            <a:endParaRPr lang="zh-CN" altLang="en-US"/>
          </a:p>
        </p:txBody>
      </p:sp>
    </p:spTree>
    <p:extLst>
      <p:ext uri="{BB962C8B-B14F-4D97-AF65-F5344CB8AC3E}">
        <p14:creationId xmlns:p14="http://schemas.microsoft.com/office/powerpoint/2010/main" val="36254771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2698750" y="509588"/>
            <a:ext cx="4529138" cy="2547937"/>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E0E0E2-7263-44C4-AAA9-733DBA7BD205}" type="slidenum">
              <a:rPr lang="zh-CN" altLang="en-US" smtClean="0"/>
              <a:t>14</a:t>
            </a:fld>
            <a:endParaRPr lang="zh-CN" altLang="en-US"/>
          </a:p>
        </p:txBody>
      </p:sp>
    </p:spTree>
    <p:extLst>
      <p:ext uri="{BB962C8B-B14F-4D97-AF65-F5344CB8AC3E}">
        <p14:creationId xmlns:p14="http://schemas.microsoft.com/office/powerpoint/2010/main" val="5568591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2698750" y="509588"/>
            <a:ext cx="4529138" cy="2547937"/>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E0E0E2-7263-44C4-AAA9-733DBA7BD205}" type="slidenum">
              <a:rPr lang="zh-CN" altLang="en-US" smtClean="0"/>
              <a:t>15</a:t>
            </a:fld>
            <a:endParaRPr lang="zh-CN" altLang="en-US"/>
          </a:p>
        </p:txBody>
      </p:sp>
    </p:spTree>
    <p:extLst>
      <p:ext uri="{BB962C8B-B14F-4D97-AF65-F5344CB8AC3E}">
        <p14:creationId xmlns:p14="http://schemas.microsoft.com/office/powerpoint/2010/main" val="6376302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2698750" y="509588"/>
            <a:ext cx="4529138" cy="2547937"/>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E0E0E2-7263-44C4-AAA9-733DBA7BD205}" type="slidenum">
              <a:rPr lang="zh-CN" altLang="en-US" smtClean="0"/>
              <a:t>16</a:t>
            </a:fld>
            <a:endParaRPr lang="zh-CN" altLang="en-US"/>
          </a:p>
        </p:txBody>
      </p:sp>
    </p:spTree>
    <p:extLst>
      <p:ext uri="{BB962C8B-B14F-4D97-AF65-F5344CB8AC3E}">
        <p14:creationId xmlns:p14="http://schemas.microsoft.com/office/powerpoint/2010/main" val="26608806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9852691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31646277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b="1" dirty="0"/>
          </a:p>
        </p:txBody>
      </p:sp>
    </p:spTree>
    <p:extLst>
      <p:ext uri="{BB962C8B-B14F-4D97-AF65-F5344CB8AC3E}">
        <p14:creationId xmlns:p14="http://schemas.microsoft.com/office/powerpoint/2010/main" val="3623665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30192264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b="1" dirty="0"/>
          </a:p>
        </p:txBody>
      </p:sp>
    </p:spTree>
    <p:extLst>
      <p:ext uri="{BB962C8B-B14F-4D97-AF65-F5344CB8AC3E}">
        <p14:creationId xmlns:p14="http://schemas.microsoft.com/office/powerpoint/2010/main" val="21789955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b="1" dirty="0"/>
          </a:p>
        </p:txBody>
      </p:sp>
    </p:spTree>
    <p:extLst>
      <p:ext uri="{BB962C8B-B14F-4D97-AF65-F5344CB8AC3E}">
        <p14:creationId xmlns:p14="http://schemas.microsoft.com/office/powerpoint/2010/main" val="16166812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b="1" dirty="0"/>
          </a:p>
        </p:txBody>
      </p:sp>
    </p:spTree>
    <p:extLst>
      <p:ext uri="{BB962C8B-B14F-4D97-AF65-F5344CB8AC3E}">
        <p14:creationId xmlns:p14="http://schemas.microsoft.com/office/powerpoint/2010/main" val="36575416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35348043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b="1" dirty="0"/>
          </a:p>
        </p:txBody>
      </p:sp>
    </p:spTree>
    <p:extLst>
      <p:ext uri="{BB962C8B-B14F-4D97-AF65-F5344CB8AC3E}">
        <p14:creationId xmlns:p14="http://schemas.microsoft.com/office/powerpoint/2010/main" val="36523840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b="1" dirty="0"/>
          </a:p>
        </p:txBody>
      </p:sp>
    </p:spTree>
    <p:extLst>
      <p:ext uri="{BB962C8B-B14F-4D97-AF65-F5344CB8AC3E}">
        <p14:creationId xmlns:p14="http://schemas.microsoft.com/office/powerpoint/2010/main" val="3077565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pPr>
              <a:lnSpc>
                <a:spcPts val="3998"/>
              </a:lnSpc>
            </a:pPr>
            <a:endParaRPr lang="zh-CN" altLang="en-US" dirty="0"/>
          </a:p>
        </p:txBody>
      </p:sp>
    </p:spTree>
    <p:extLst>
      <p:ext uri="{BB962C8B-B14F-4D97-AF65-F5344CB8AC3E}">
        <p14:creationId xmlns:p14="http://schemas.microsoft.com/office/powerpoint/2010/main" val="19412908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b="1" dirty="0"/>
          </a:p>
        </p:txBody>
      </p:sp>
    </p:spTree>
    <p:extLst>
      <p:ext uri="{BB962C8B-B14F-4D97-AF65-F5344CB8AC3E}">
        <p14:creationId xmlns:p14="http://schemas.microsoft.com/office/powerpoint/2010/main" val="12392552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1534151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b="1" dirty="0"/>
          </a:p>
        </p:txBody>
      </p:sp>
    </p:spTree>
    <p:extLst>
      <p:ext uri="{BB962C8B-B14F-4D97-AF65-F5344CB8AC3E}">
        <p14:creationId xmlns:p14="http://schemas.microsoft.com/office/powerpoint/2010/main" val="223163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15287339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7260416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4046885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0962417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zh-CN" dirty="0"/>
          </a:p>
        </p:txBody>
      </p:sp>
    </p:spTree>
    <p:extLst>
      <p:ext uri="{BB962C8B-B14F-4D97-AF65-F5344CB8AC3E}">
        <p14:creationId xmlns:p14="http://schemas.microsoft.com/office/powerpoint/2010/main" val="3193701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4265158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2698750" y="509588"/>
            <a:ext cx="4529138" cy="2547937"/>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E0E0E2-7263-44C4-AAA9-733DBA7BD205}" type="slidenum">
              <a:rPr lang="zh-CN" altLang="en-US" smtClean="0"/>
              <a:t>9</a:t>
            </a:fld>
            <a:endParaRPr lang="zh-CN" altLang="en-US"/>
          </a:p>
        </p:txBody>
      </p:sp>
    </p:spTree>
    <p:extLst>
      <p:ext uri="{BB962C8B-B14F-4D97-AF65-F5344CB8AC3E}">
        <p14:creationId xmlns:p14="http://schemas.microsoft.com/office/powerpoint/2010/main" val="3650974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2022/3/16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2022/3/16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2022/3/16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标题和内容">
    <p:bg>
      <p:bgPr>
        <a:solidFill>
          <a:schemeClr val="bg1"/>
        </a:solidFill>
        <a:effectLst/>
      </p:bgPr>
    </p:bg>
    <p:spTree>
      <p:nvGrpSpPr>
        <p:cNvPr id="1" name=""/>
        <p:cNvGrpSpPr/>
        <p:nvPr/>
      </p:nvGrpSpPr>
      <p:grpSpPr>
        <a:xfrm>
          <a:off x="0" y="0"/>
          <a:ext cx="0" cy="0"/>
          <a:chOff x="0" y="0"/>
          <a:chExt cx="0" cy="0"/>
        </a:xfrm>
      </p:grpSpPr>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2022/3/16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2022/3/16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t>2022/3/16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t>2022/3/16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t>2022/3/16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t>2022/3/16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2022/3/16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2022/3/16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t>2022/3/16</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tags" Target="../tags/tag16.xml"/><Relationship Id="rId7" Type="http://schemas.openxmlformats.org/officeDocument/2006/relationships/notesSlide" Target="../notesSlides/notesSlide18.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slideLayout" Target="../slideLayouts/slideLayout1.xml"/><Relationship Id="rId5" Type="http://schemas.openxmlformats.org/officeDocument/2006/relationships/tags" Target="../tags/tag18.xml"/><Relationship Id="rId4" Type="http://schemas.openxmlformats.org/officeDocument/2006/relationships/tags" Target="../tags/tag17.xml"/></Relationships>
</file>

<file path=ppt/slides/_rels/slide1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notesSlide" Target="../notesSlides/notesSlide3.xml"/><Relationship Id="rId3" Type="http://schemas.openxmlformats.org/officeDocument/2006/relationships/tags" Target="../tags/tag4.xml"/><Relationship Id="rId7" Type="http://schemas.openxmlformats.org/officeDocument/2006/relationships/slideLayout" Target="../slideLayouts/slideLayout7.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5" Type="http://schemas.openxmlformats.org/officeDocument/2006/relationships/tags" Target="../tags/tag6.xml"/><Relationship Id="rId4" Type="http://schemas.openxmlformats.org/officeDocument/2006/relationships/tags" Target="../tags/tag5.xml"/><Relationship Id="rId9" Type="http://schemas.openxmlformats.org/officeDocument/2006/relationships/image" Target="../media/image1.emf"/></Relationships>
</file>

<file path=ppt/slides/_rels/slide3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notesSlide" Target="../notesSlides/notesSlide4.xml"/><Relationship Id="rId3" Type="http://schemas.openxmlformats.org/officeDocument/2006/relationships/tags" Target="../tags/tag10.xml"/><Relationship Id="rId7" Type="http://schemas.openxmlformats.org/officeDocument/2006/relationships/slideLayout" Target="../slideLayouts/slideLayout7.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tags" Target="../tags/tag13.xml"/><Relationship Id="rId5" Type="http://schemas.openxmlformats.org/officeDocument/2006/relationships/tags" Target="../tags/tag12.xml"/><Relationship Id="rId4" Type="http://schemas.openxmlformats.org/officeDocument/2006/relationships/tags" Target="../tags/tag11.xml"/><Relationship Id="rId9"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圆角矩形 7">
            <a:extLst>
              <a:ext uri="{FF2B5EF4-FFF2-40B4-BE49-F238E27FC236}">
                <a16:creationId xmlns:a16="http://schemas.microsoft.com/office/drawing/2014/main" id="{745685F1-E566-A44F-BC6E-8C98A2C4E5D4}"/>
              </a:ext>
            </a:extLst>
          </p:cNvPr>
          <p:cNvSpPr/>
          <p:nvPr/>
        </p:nvSpPr>
        <p:spPr>
          <a:xfrm rot="18900000">
            <a:off x="9579237" y="-2466343"/>
            <a:ext cx="9094169" cy="9094169"/>
          </a:xfrm>
          <a:prstGeom prst="roundRect">
            <a:avLst>
              <a:gd name="adj" fmla="val 12421"/>
            </a:avLst>
          </a:prstGeom>
          <a:solidFill>
            <a:schemeClr val="bg1"/>
          </a:solidFill>
          <a:ln>
            <a:noFill/>
          </a:ln>
          <a:effectLst>
            <a:outerShdw blurRad="50800" dist="50800" dir="10800000" algn="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 name="圆角矩形 8">
            <a:extLst>
              <a:ext uri="{FF2B5EF4-FFF2-40B4-BE49-F238E27FC236}">
                <a16:creationId xmlns:a16="http://schemas.microsoft.com/office/drawing/2014/main" id="{5474FDCE-64EA-4E4F-A0FA-156CF63366C3}"/>
              </a:ext>
            </a:extLst>
          </p:cNvPr>
          <p:cNvSpPr/>
          <p:nvPr/>
        </p:nvSpPr>
        <p:spPr>
          <a:xfrm rot="18900000">
            <a:off x="-2301511" y="5749089"/>
            <a:ext cx="7189115" cy="7189115"/>
          </a:xfrm>
          <a:prstGeom prst="roundRect">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2" name="TextBox 1"/>
          <p:cNvSpPr txBox="1"/>
          <p:nvPr/>
        </p:nvSpPr>
        <p:spPr>
          <a:xfrm>
            <a:off x="276280" y="2080741"/>
            <a:ext cx="11110823" cy="1882888"/>
          </a:xfrm>
          <a:prstGeom prst="rect">
            <a:avLst/>
          </a:prstGeom>
          <a:noFill/>
        </p:spPr>
        <p:txBody>
          <a:bodyPr wrap="square" rtlCol="0">
            <a:spAutoFit/>
          </a:bodyPr>
          <a:lstStyle/>
          <a:p>
            <a:pPr algn="ctr">
              <a:lnSpc>
                <a:spcPts val="7300"/>
              </a:lnSpc>
            </a:pPr>
            <a:r>
              <a:rPr lang="zh-CN" altLang="en-US" sz="5000" b="1" kern="2500" dirty="0" smtClean="0">
                <a:latin typeface="华文中宋" panose="02010600040101010101" pitchFamily="2" charset="-122"/>
                <a:ea typeface="华文中宋" panose="02010600040101010101" pitchFamily="2" charset="-122"/>
              </a:rPr>
              <a:t>国家艺术基金</a:t>
            </a:r>
            <a:r>
              <a:rPr lang="en-US" altLang="zh-CN" sz="5000" b="1" kern="2500" dirty="0" smtClean="0">
                <a:latin typeface="华文中宋" panose="02010600040101010101" pitchFamily="2" charset="-122"/>
                <a:ea typeface="华文中宋" panose="02010600040101010101" pitchFamily="2" charset="-122"/>
              </a:rPr>
              <a:t>2023</a:t>
            </a:r>
            <a:r>
              <a:rPr lang="zh-CN" altLang="en-US" sz="5000" b="1" kern="2500" dirty="0" smtClean="0">
                <a:latin typeface="华文中宋" panose="02010600040101010101" pitchFamily="2" charset="-122"/>
                <a:ea typeface="华文中宋" panose="02010600040101010101" pitchFamily="2" charset="-122"/>
              </a:rPr>
              <a:t>年度</a:t>
            </a:r>
            <a:r>
              <a:rPr lang="zh-CN" altLang="en-US" sz="5000" b="1" dirty="0" smtClean="0">
                <a:latin typeface="华文中宋" panose="02010600040101010101" pitchFamily="2" charset="-122"/>
                <a:ea typeface="华文中宋" panose="02010600040101010101" pitchFamily="2" charset="-122"/>
              </a:rPr>
              <a:t>资助项目</a:t>
            </a:r>
            <a:endParaRPr lang="en-US" altLang="zh-CN" sz="5000" b="1" dirty="0" smtClean="0">
              <a:latin typeface="华文中宋" panose="02010600040101010101" pitchFamily="2" charset="-122"/>
              <a:ea typeface="华文中宋" panose="02010600040101010101" pitchFamily="2" charset="-122"/>
            </a:endParaRPr>
          </a:p>
          <a:p>
            <a:pPr algn="ctr">
              <a:lnSpc>
                <a:spcPts val="7300"/>
              </a:lnSpc>
            </a:pPr>
            <a:r>
              <a:rPr lang="zh-CN" altLang="en-US" sz="5000" b="1" dirty="0" smtClean="0">
                <a:latin typeface="华文中宋" panose="02010600040101010101" pitchFamily="2" charset="-122"/>
                <a:ea typeface="华文中宋" panose="02010600040101010101" pitchFamily="2" charset="-122"/>
              </a:rPr>
              <a:t>申报指南解读</a:t>
            </a:r>
            <a:endParaRPr lang="zh-CN" altLang="en-US" sz="5000" b="1" dirty="0">
              <a:latin typeface="华文中宋" panose="02010600040101010101" pitchFamily="2" charset="-122"/>
              <a:ea typeface="华文中宋" panose="02010600040101010101" pitchFamily="2" charset="-122"/>
            </a:endParaRPr>
          </a:p>
        </p:txBody>
      </p:sp>
      <p:pic>
        <p:nvPicPr>
          <p:cNvPr id="6" name="图片 5">
            <a:extLst>
              <a:ext uri="{FF2B5EF4-FFF2-40B4-BE49-F238E27FC236}">
                <a16:creationId xmlns:a16="http://schemas.microsoft.com/office/drawing/2014/main" id="{6688EF13-D1F7-43E4-8561-CEF5BE88185A}"/>
              </a:ext>
            </a:extLst>
          </p:cNvPr>
          <p:cNvPicPr>
            <a:picLocks noChangeAspect="1"/>
          </p:cNvPicPr>
          <p:nvPr/>
        </p:nvPicPr>
        <p:blipFill>
          <a:blip r:embed="rId4"/>
          <a:srcRect l="4103" t="6972" r="3906" b="10153"/>
          <a:stretch>
            <a:fillRect/>
          </a:stretch>
        </p:blipFill>
        <p:spPr>
          <a:xfrm>
            <a:off x="19780" y="119291"/>
            <a:ext cx="4212235" cy="859421"/>
          </a:xfrm>
          <a:prstGeom prst="rect">
            <a:avLst/>
          </a:prstGeom>
        </p:spPr>
      </p:pic>
      <p:sp>
        <p:nvSpPr>
          <p:cNvPr id="10" name="椭圆 9">
            <a:extLst>
              <a:ext uri="{FF2B5EF4-FFF2-40B4-BE49-F238E27FC236}">
                <a16:creationId xmlns:a16="http://schemas.microsoft.com/office/drawing/2014/main" id="{7964CD88-4859-4642-9770-24E8CE47DCA9}"/>
              </a:ext>
            </a:extLst>
          </p:cNvPr>
          <p:cNvSpPr/>
          <p:nvPr/>
        </p:nvSpPr>
        <p:spPr>
          <a:xfrm>
            <a:off x="9633920" y="3134767"/>
            <a:ext cx="6295267" cy="6295267"/>
          </a:xfrm>
          <a:prstGeom prst="ellipse">
            <a:avLst/>
          </a:prstGeom>
          <a:solidFill>
            <a:schemeClr val="accent5">
              <a:lumMod val="40000"/>
              <a:lumOff val="6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a:extLst>
              <a:ext uri="{FF2B5EF4-FFF2-40B4-BE49-F238E27FC236}">
                <a16:creationId xmlns:a16="http://schemas.microsoft.com/office/drawing/2014/main" id="{6688EF13-D1F7-43E4-8561-CEF5BE88185A}"/>
              </a:ext>
            </a:extLst>
          </p:cNvPr>
          <p:cNvPicPr>
            <a:picLocks noChangeAspect="1"/>
          </p:cNvPicPr>
          <p:nvPr/>
        </p:nvPicPr>
        <p:blipFill>
          <a:blip r:embed="rId3"/>
          <a:srcRect l="4103" t="6972" r="3906" b="10153"/>
          <a:stretch>
            <a:fillRect/>
          </a:stretch>
        </p:blipFill>
        <p:spPr>
          <a:xfrm>
            <a:off x="19780" y="119291"/>
            <a:ext cx="4212235" cy="859421"/>
          </a:xfrm>
          <a:prstGeom prst="rect">
            <a:avLst/>
          </a:prstGeom>
        </p:spPr>
      </p:pic>
      <p:cxnSp>
        <p:nvCxnSpPr>
          <p:cNvPr id="7" name="直接连接符 6"/>
          <p:cNvCxnSpPr/>
          <p:nvPr/>
        </p:nvCxnSpPr>
        <p:spPr>
          <a:xfrm>
            <a:off x="139700" y="897255"/>
            <a:ext cx="11870690" cy="0"/>
          </a:xfrm>
          <a:prstGeom prst="line">
            <a:avLst/>
          </a:prstGeom>
        </p:spPr>
        <p:style>
          <a:lnRef idx="1">
            <a:schemeClr val="accent2"/>
          </a:lnRef>
          <a:fillRef idx="0">
            <a:schemeClr val="accent2"/>
          </a:fillRef>
          <a:effectRef idx="0">
            <a:schemeClr val="accent2"/>
          </a:effectRef>
          <a:fontRef idx="minor">
            <a:schemeClr val="tx1"/>
          </a:fontRef>
        </p:style>
      </p:cxnSp>
      <p:sp>
        <p:nvSpPr>
          <p:cNvPr id="4" name="文本框 3"/>
          <p:cNvSpPr txBox="1"/>
          <p:nvPr/>
        </p:nvSpPr>
        <p:spPr>
          <a:xfrm>
            <a:off x="1050979" y="1438011"/>
            <a:ext cx="6362071" cy="738664"/>
          </a:xfrm>
          <a:prstGeom prst="rect">
            <a:avLst/>
          </a:prstGeom>
          <a:noFill/>
        </p:spPr>
        <p:txBody>
          <a:bodyPr wrap="square" rtlCol="0">
            <a:spAutoFit/>
          </a:bodyPr>
          <a:lstStyle/>
          <a:p>
            <a:r>
              <a:rPr lang="zh-CN" altLang="en-US" sz="4200" b="1" dirty="0" smtClean="0">
                <a:latin typeface="华文中宋" panose="02010600040101010101" pitchFamily="2" charset="-122"/>
                <a:ea typeface="华文中宋" panose="02010600040101010101" pitchFamily="2" charset="-122"/>
              </a:rPr>
              <a:t>申报注意事项</a:t>
            </a:r>
            <a:endParaRPr lang="zh-CN" altLang="en-US" sz="4200" b="1" dirty="0">
              <a:latin typeface="华文中宋" panose="02010600040101010101" pitchFamily="2" charset="-122"/>
              <a:ea typeface="华文中宋" panose="02010600040101010101" pitchFamily="2" charset="-122"/>
            </a:endParaRPr>
          </a:p>
        </p:txBody>
      </p:sp>
      <p:sp>
        <p:nvSpPr>
          <p:cNvPr id="5" name="文本框 4"/>
          <p:cNvSpPr txBox="1"/>
          <p:nvPr/>
        </p:nvSpPr>
        <p:spPr>
          <a:xfrm>
            <a:off x="492574" y="2432557"/>
            <a:ext cx="11164942" cy="4773102"/>
          </a:xfrm>
          <a:prstGeom prst="rect">
            <a:avLst/>
          </a:prstGeom>
          <a:noFill/>
        </p:spPr>
        <p:txBody>
          <a:bodyPr wrap="square" rtlCol="0">
            <a:spAutoFit/>
          </a:bodyPr>
          <a:lstStyle/>
          <a:p>
            <a:pPr>
              <a:lnSpc>
                <a:spcPts val="4500"/>
              </a:lnSpc>
            </a:pPr>
            <a:r>
              <a:rPr lang="zh-CN" altLang="en-US" sz="3200" dirty="0" smtClean="0">
                <a:latin typeface="楷体" panose="02010609060101010101" pitchFamily="49" charset="-122"/>
                <a:ea typeface="楷体" panose="02010609060101010101" pitchFamily="49" charset="-122"/>
                <a:cs typeface="Times New Roman" panose="02020603050405020304" charset="0"/>
              </a:rPr>
              <a:t>   </a:t>
            </a:r>
            <a:r>
              <a:rPr lang="zh-CN" altLang="en-US" sz="3000" dirty="0" smtClean="0">
                <a:latin typeface="楷体" panose="02010609060101010101" pitchFamily="49" charset="-122"/>
                <a:ea typeface="楷体" panose="02010609060101010101" pitchFamily="49" charset="-122"/>
                <a:cs typeface="Times New Roman" panose="02020603050405020304" charset="0"/>
              </a:rPr>
              <a:t>（一）项目</a:t>
            </a:r>
            <a:r>
              <a:rPr lang="zh-CN" altLang="en-US" sz="3000" dirty="0">
                <a:latin typeface="楷体" panose="02010609060101010101" pitchFamily="49" charset="-122"/>
                <a:ea typeface="楷体" panose="02010609060101010101" pitchFamily="49" charset="-122"/>
                <a:cs typeface="Times New Roman" panose="02020603050405020304" charset="0"/>
              </a:rPr>
              <a:t>申报主体应为</a:t>
            </a:r>
            <a:r>
              <a:rPr lang="zh-CN" altLang="en-US" sz="3000" dirty="0">
                <a:solidFill>
                  <a:srgbClr val="FF0000"/>
                </a:solidFill>
                <a:latin typeface="楷体" panose="02010609060101010101" pitchFamily="49" charset="-122"/>
                <a:ea typeface="楷体" panose="02010609060101010101" pitchFamily="49" charset="-122"/>
                <a:cs typeface="Times New Roman" panose="02020603050405020304" charset="0"/>
              </a:rPr>
              <a:t>从事舞台艺术创作演出的机构、单位</a:t>
            </a:r>
            <a:r>
              <a:rPr lang="zh-CN" altLang="en-US" sz="3000" dirty="0">
                <a:latin typeface="楷体" panose="02010609060101010101" pitchFamily="49" charset="-122"/>
                <a:ea typeface="楷体" panose="02010609060101010101" pitchFamily="49" charset="-122"/>
                <a:cs typeface="Times New Roman" panose="02020603050405020304" charset="0"/>
              </a:rPr>
              <a:t>，并具有稳定的</a:t>
            </a:r>
            <a:r>
              <a:rPr lang="zh-CN" altLang="en-US" sz="3000" dirty="0" smtClean="0">
                <a:latin typeface="楷体" panose="02010609060101010101" pitchFamily="49" charset="-122"/>
                <a:ea typeface="楷体" panose="02010609060101010101" pitchFamily="49" charset="-122"/>
                <a:cs typeface="Times New Roman" panose="02020603050405020304" charset="0"/>
              </a:rPr>
              <a:t>创作演出</a:t>
            </a:r>
            <a:r>
              <a:rPr lang="zh-CN" altLang="en-US" sz="3000" dirty="0">
                <a:latin typeface="楷体" panose="02010609060101010101" pitchFamily="49" charset="-122"/>
                <a:ea typeface="楷体" panose="02010609060101010101" pitchFamily="49" charset="-122"/>
                <a:cs typeface="Times New Roman" panose="02020603050405020304" charset="0"/>
              </a:rPr>
              <a:t>团队</a:t>
            </a:r>
            <a:r>
              <a:rPr lang="zh-CN" altLang="en-US" sz="3000" dirty="0" smtClean="0">
                <a:latin typeface="楷体" panose="02010609060101010101" pitchFamily="49" charset="-122"/>
                <a:ea typeface="楷体" panose="02010609060101010101" pitchFamily="49" charset="-122"/>
                <a:cs typeface="Times New Roman" panose="02020603050405020304" charset="0"/>
              </a:rPr>
              <a:t>。</a:t>
            </a:r>
            <a:endParaRPr lang="en-US" altLang="zh-CN" sz="3000" dirty="0" smtClean="0">
              <a:latin typeface="楷体" panose="02010609060101010101" pitchFamily="49" charset="-122"/>
              <a:ea typeface="楷体" panose="02010609060101010101" pitchFamily="49" charset="-122"/>
              <a:cs typeface="Times New Roman" panose="02020603050405020304" charset="0"/>
            </a:endParaRPr>
          </a:p>
          <a:p>
            <a:pPr>
              <a:lnSpc>
                <a:spcPts val="4500"/>
              </a:lnSpc>
            </a:pPr>
            <a:r>
              <a:rPr lang="en-US" altLang="zh-CN" sz="3000" dirty="0">
                <a:latin typeface="楷体" panose="02010609060101010101" pitchFamily="49" charset="-122"/>
                <a:ea typeface="楷体" panose="02010609060101010101" pitchFamily="49" charset="-122"/>
                <a:cs typeface="Times New Roman" panose="02020603050405020304" charset="0"/>
              </a:rPr>
              <a:t> </a:t>
            </a:r>
            <a:r>
              <a:rPr lang="en-US" altLang="zh-CN" sz="3000" dirty="0" smtClean="0">
                <a:latin typeface="楷体" panose="02010609060101010101" pitchFamily="49" charset="-122"/>
                <a:ea typeface="楷体" panose="02010609060101010101" pitchFamily="49" charset="-122"/>
                <a:cs typeface="Times New Roman" panose="02020603050405020304" charset="0"/>
              </a:rPr>
              <a:t>  </a:t>
            </a:r>
            <a:r>
              <a:rPr lang="zh-CN" altLang="en-US" sz="3000" dirty="0" smtClean="0">
                <a:latin typeface="楷体" panose="02010609060101010101" pitchFamily="49" charset="-122"/>
                <a:ea typeface="楷体" panose="02010609060101010101" pitchFamily="49" charset="-122"/>
                <a:cs typeface="Times New Roman" panose="02020603050405020304" charset="0"/>
              </a:rPr>
              <a:t>（二）项目申报主体须成立</a:t>
            </a:r>
            <a:r>
              <a:rPr lang="zh-CN" altLang="en-US" sz="3000" dirty="0">
                <a:latin typeface="楷体" panose="02010609060101010101" pitchFamily="49" charset="-122"/>
                <a:ea typeface="楷体" panose="02010609060101010101" pitchFamily="49" charset="-122"/>
                <a:cs typeface="Times New Roman" panose="02020603050405020304" charset="0"/>
              </a:rPr>
              <a:t>满</a:t>
            </a:r>
            <a:r>
              <a:rPr lang="en-US" altLang="zh-CN" sz="3000" dirty="0">
                <a:latin typeface="楷体" panose="02010609060101010101" pitchFamily="49" charset="-122"/>
                <a:ea typeface="楷体" panose="02010609060101010101" pitchFamily="49" charset="-122"/>
                <a:cs typeface="Times New Roman" panose="02020603050405020304" charset="0"/>
              </a:rPr>
              <a:t>3</a:t>
            </a:r>
            <a:r>
              <a:rPr lang="zh-CN" altLang="en-US" sz="3000" dirty="0">
                <a:latin typeface="楷体" panose="02010609060101010101" pitchFamily="49" charset="-122"/>
                <a:ea typeface="楷体" panose="02010609060101010101" pitchFamily="49" charset="-122"/>
                <a:cs typeface="Times New Roman" panose="02020603050405020304" charset="0"/>
              </a:rPr>
              <a:t>年，因文化体制改革等原因重新登记注册的，成立时间可连续计算</a:t>
            </a:r>
            <a:r>
              <a:rPr lang="zh-CN" altLang="en-US" sz="3000" dirty="0" smtClean="0">
                <a:latin typeface="楷体" panose="02010609060101010101" pitchFamily="49" charset="-122"/>
                <a:ea typeface="楷体" panose="02010609060101010101" pitchFamily="49" charset="-122"/>
                <a:cs typeface="Times New Roman" panose="02020603050405020304" charset="0"/>
              </a:rPr>
              <a:t>，应</a:t>
            </a:r>
            <a:r>
              <a:rPr lang="zh-CN" altLang="en-US" sz="3000" dirty="0">
                <a:latin typeface="楷体" panose="02010609060101010101" pitchFamily="49" charset="-122"/>
                <a:ea typeface="楷体" panose="02010609060101010101" pitchFamily="49" charset="-122"/>
                <a:cs typeface="Times New Roman" panose="02020603050405020304" charset="0"/>
              </a:rPr>
              <a:t>在申报材料中注明。</a:t>
            </a:r>
            <a:endParaRPr lang="en-US" altLang="zh-CN" sz="3000" dirty="0" smtClean="0">
              <a:latin typeface="楷体" panose="02010609060101010101" pitchFamily="49" charset="-122"/>
              <a:ea typeface="楷体" panose="02010609060101010101" pitchFamily="49" charset="-122"/>
              <a:cs typeface="Times New Roman" panose="02020603050405020304" charset="0"/>
            </a:endParaRPr>
          </a:p>
          <a:p>
            <a:pPr>
              <a:lnSpc>
                <a:spcPts val="4500"/>
              </a:lnSpc>
            </a:pPr>
            <a:r>
              <a:rPr lang="zh-CN" altLang="en-US" sz="3000" dirty="0" smtClean="0">
                <a:latin typeface="楷体" panose="02010609060101010101" pitchFamily="49" charset="-122"/>
                <a:ea typeface="楷体" panose="02010609060101010101" pitchFamily="49" charset="-122"/>
                <a:cs typeface="Times New Roman" panose="02020603050405020304" charset="0"/>
              </a:rPr>
              <a:t>   （三）</a:t>
            </a:r>
            <a:r>
              <a:rPr lang="zh-CN" altLang="en-US" sz="3000" dirty="0">
                <a:latin typeface="楷体" panose="02010609060101010101" pitchFamily="49" charset="-122"/>
                <a:ea typeface="楷体" panose="02010609060101010101" pitchFamily="49" charset="-122"/>
                <a:cs typeface="Times New Roman" panose="02020603050405020304" charset="0"/>
              </a:rPr>
              <a:t>外请主创人员原则上不超过</a:t>
            </a:r>
            <a:r>
              <a:rPr lang="en-US" altLang="zh-CN" sz="3000" dirty="0">
                <a:latin typeface="楷体" panose="02010609060101010101" pitchFamily="49" charset="-122"/>
                <a:ea typeface="楷体" panose="02010609060101010101" pitchFamily="49" charset="-122"/>
                <a:cs typeface="Times New Roman" panose="02020603050405020304" charset="0"/>
              </a:rPr>
              <a:t>2</a:t>
            </a:r>
            <a:r>
              <a:rPr lang="zh-CN" altLang="en-US" sz="3000" dirty="0">
                <a:latin typeface="楷体" panose="02010609060101010101" pitchFamily="49" charset="-122"/>
                <a:ea typeface="楷体" panose="02010609060101010101" pitchFamily="49" charset="-122"/>
                <a:cs typeface="Times New Roman" panose="02020603050405020304" charset="0"/>
              </a:rPr>
              <a:t>人，且主要演员不得从外省聘请，原则上使用本团演员。</a:t>
            </a:r>
          </a:p>
          <a:p>
            <a:pPr>
              <a:lnSpc>
                <a:spcPts val="4300"/>
              </a:lnSpc>
            </a:pPr>
            <a:r>
              <a:rPr lang="zh-CN" altLang="en-US" sz="2400" dirty="0" smtClean="0">
                <a:solidFill>
                  <a:schemeClr val="tx1">
                    <a:lumMod val="75000"/>
                    <a:lumOff val="25000"/>
                  </a:schemeClr>
                </a:solidFill>
                <a:latin typeface="华文中宋" panose="02010600040101010101" pitchFamily="2" charset="-122"/>
                <a:ea typeface="华文中宋" panose="02010600040101010101" pitchFamily="2" charset="-122"/>
                <a:cs typeface="Times New Roman" panose="02020603050405020304" charset="0"/>
              </a:rPr>
              <a:t>    </a:t>
            </a:r>
            <a:endParaRPr lang="en-US" altLang="zh-CN" sz="2400" dirty="0" smtClean="0">
              <a:solidFill>
                <a:schemeClr val="tx1">
                  <a:lumMod val="75000"/>
                  <a:lumOff val="25000"/>
                </a:schemeClr>
              </a:solidFill>
              <a:latin typeface="华文中宋" panose="02010600040101010101" pitchFamily="2" charset="-122"/>
              <a:ea typeface="华文中宋" panose="02010600040101010101" pitchFamily="2" charset="-122"/>
              <a:cs typeface="Times New Roman" panose="02020603050405020304" charset="0"/>
            </a:endParaRPr>
          </a:p>
          <a:p>
            <a:pPr>
              <a:lnSpc>
                <a:spcPts val="5200"/>
              </a:lnSpc>
            </a:pPr>
            <a:endParaRPr lang="zh-CN" altLang="en-US" sz="2400" dirty="0">
              <a:solidFill>
                <a:schemeClr val="tx1">
                  <a:lumMod val="75000"/>
                  <a:lumOff val="25000"/>
                </a:schemeClr>
              </a:solidFill>
              <a:latin typeface="华文中宋" panose="02010600040101010101" pitchFamily="2" charset="-122"/>
              <a:ea typeface="华文中宋" panose="02010600040101010101" pitchFamily="2" charset="-122"/>
              <a:cs typeface="Times New Roman" panose="02020603050405020304" charset="0"/>
            </a:endParaRPr>
          </a:p>
        </p:txBody>
      </p:sp>
    </p:spTree>
    <p:extLst>
      <p:ext uri="{BB962C8B-B14F-4D97-AF65-F5344CB8AC3E}">
        <p14:creationId xmlns:p14="http://schemas.microsoft.com/office/powerpoint/2010/main" val="2663340306"/>
      </p:ext>
    </p:extLst>
  </p:cSld>
  <p:clrMapOvr>
    <a:masterClrMapping/>
  </p:clrMapOvr>
  <mc:AlternateContent xmlns:mc="http://schemas.openxmlformats.org/markup-compatibility/2006" xmlns:p14="http://schemas.microsoft.com/office/powerpoint/2010/main">
    <mc:Choice Requires="p14">
      <p:transition spd="slow" p14:dur="16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a:extLst>
              <a:ext uri="{FF2B5EF4-FFF2-40B4-BE49-F238E27FC236}">
                <a16:creationId xmlns:a16="http://schemas.microsoft.com/office/drawing/2014/main" id="{6688EF13-D1F7-43E4-8561-CEF5BE88185A}"/>
              </a:ext>
            </a:extLst>
          </p:cNvPr>
          <p:cNvPicPr>
            <a:picLocks noChangeAspect="1"/>
          </p:cNvPicPr>
          <p:nvPr/>
        </p:nvPicPr>
        <p:blipFill>
          <a:blip r:embed="rId3"/>
          <a:srcRect l="4103" t="6972" r="3906" b="10153"/>
          <a:stretch>
            <a:fillRect/>
          </a:stretch>
        </p:blipFill>
        <p:spPr>
          <a:xfrm>
            <a:off x="19780" y="119291"/>
            <a:ext cx="4212235" cy="859421"/>
          </a:xfrm>
          <a:prstGeom prst="rect">
            <a:avLst/>
          </a:prstGeom>
        </p:spPr>
      </p:pic>
      <p:cxnSp>
        <p:nvCxnSpPr>
          <p:cNvPr id="7" name="直接连接符 6"/>
          <p:cNvCxnSpPr/>
          <p:nvPr/>
        </p:nvCxnSpPr>
        <p:spPr>
          <a:xfrm>
            <a:off x="139700" y="897255"/>
            <a:ext cx="11870690" cy="0"/>
          </a:xfrm>
          <a:prstGeom prst="line">
            <a:avLst/>
          </a:prstGeom>
        </p:spPr>
        <p:style>
          <a:lnRef idx="1">
            <a:schemeClr val="accent2"/>
          </a:lnRef>
          <a:fillRef idx="0">
            <a:schemeClr val="accent2"/>
          </a:fillRef>
          <a:effectRef idx="0">
            <a:schemeClr val="accent2"/>
          </a:effectRef>
          <a:fontRef idx="minor">
            <a:schemeClr val="tx1"/>
          </a:fontRef>
        </p:style>
      </p:cxnSp>
      <p:sp>
        <p:nvSpPr>
          <p:cNvPr id="4" name="文本框 3"/>
          <p:cNvSpPr txBox="1"/>
          <p:nvPr/>
        </p:nvSpPr>
        <p:spPr>
          <a:xfrm>
            <a:off x="943383" y="1159783"/>
            <a:ext cx="6577263" cy="738664"/>
          </a:xfrm>
          <a:prstGeom prst="rect">
            <a:avLst/>
          </a:prstGeom>
          <a:noFill/>
        </p:spPr>
        <p:txBody>
          <a:bodyPr wrap="square" rtlCol="0">
            <a:spAutoFit/>
          </a:bodyPr>
          <a:lstStyle/>
          <a:p>
            <a:r>
              <a:rPr lang="zh-CN" altLang="en-US" sz="4200" b="1" dirty="0" smtClean="0">
                <a:latin typeface="华文中宋" panose="02010600040101010101" pitchFamily="2" charset="-122"/>
                <a:ea typeface="华文中宋" panose="02010600040101010101" pitchFamily="2" charset="-122"/>
              </a:rPr>
              <a:t>申报注意事项</a:t>
            </a:r>
            <a:endParaRPr lang="zh-CN" altLang="en-US" sz="4200" b="1" dirty="0">
              <a:latin typeface="华文中宋" panose="02010600040101010101" pitchFamily="2" charset="-122"/>
              <a:ea typeface="华文中宋" panose="02010600040101010101" pitchFamily="2" charset="-122"/>
            </a:endParaRPr>
          </a:p>
        </p:txBody>
      </p:sp>
      <p:sp>
        <p:nvSpPr>
          <p:cNvPr id="2" name="矩形 1"/>
          <p:cNvSpPr/>
          <p:nvPr/>
        </p:nvSpPr>
        <p:spPr>
          <a:xfrm>
            <a:off x="509067" y="2079518"/>
            <a:ext cx="11131956" cy="4401205"/>
          </a:xfrm>
          <a:prstGeom prst="rect">
            <a:avLst/>
          </a:prstGeom>
        </p:spPr>
        <p:txBody>
          <a:bodyPr wrap="square">
            <a:spAutoFit/>
          </a:bodyPr>
          <a:lstStyle/>
          <a:p>
            <a:pPr>
              <a:lnSpc>
                <a:spcPts val="4800"/>
              </a:lnSpc>
            </a:pPr>
            <a:r>
              <a:rPr lang="zh-CN" altLang="en-US" sz="2800" dirty="0">
                <a:solidFill>
                  <a:schemeClr val="tx1">
                    <a:lumMod val="75000"/>
                    <a:lumOff val="25000"/>
                  </a:schemeClr>
                </a:solidFill>
                <a:latin typeface="华文中宋" panose="02010600040101010101" pitchFamily="2" charset="-122"/>
                <a:ea typeface="华文中宋" panose="02010600040101010101" pitchFamily="2" charset="-122"/>
                <a:cs typeface="Times New Roman" panose="02020603050405020304" charset="0"/>
              </a:rPr>
              <a:t> </a:t>
            </a:r>
            <a:r>
              <a:rPr lang="zh-CN" altLang="en-US" sz="2800" dirty="0" smtClean="0">
                <a:solidFill>
                  <a:schemeClr val="tx1">
                    <a:lumMod val="75000"/>
                    <a:lumOff val="25000"/>
                  </a:schemeClr>
                </a:solidFill>
                <a:latin typeface="华文中宋" panose="02010600040101010101" pitchFamily="2" charset="-122"/>
                <a:ea typeface="华文中宋" panose="02010600040101010101" pitchFamily="2" charset="-122"/>
                <a:cs typeface="Times New Roman" panose="02020603050405020304" charset="0"/>
              </a:rPr>
              <a:t>   </a:t>
            </a:r>
            <a:r>
              <a:rPr lang="zh-CN" altLang="en-US" sz="3000" dirty="0" smtClean="0">
                <a:latin typeface="楷体" panose="02010609060101010101" pitchFamily="49" charset="-122"/>
                <a:ea typeface="楷体" panose="02010609060101010101" pitchFamily="49" charset="-122"/>
                <a:cs typeface="Times New Roman" panose="02020603050405020304" charset="0"/>
              </a:rPr>
              <a:t>（</a:t>
            </a:r>
            <a:r>
              <a:rPr lang="zh-CN" altLang="en-US" sz="3000" dirty="0">
                <a:latin typeface="楷体" panose="02010609060101010101" pitchFamily="49" charset="-122"/>
                <a:ea typeface="楷体" panose="02010609060101010101" pitchFamily="49" charset="-122"/>
                <a:cs typeface="Times New Roman" panose="02020603050405020304" charset="0"/>
              </a:rPr>
              <a:t>四）结项验收时须完成</a:t>
            </a:r>
            <a:r>
              <a:rPr lang="en-US" altLang="zh-CN" sz="3000" dirty="0">
                <a:latin typeface="楷体" panose="02010609060101010101" pitchFamily="49" charset="-122"/>
                <a:ea typeface="楷体" panose="02010609060101010101" pitchFamily="49" charset="-122"/>
                <a:cs typeface="Times New Roman" panose="02020603050405020304" charset="0"/>
              </a:rPr>
              <a:t>10</a:t>
            </a:r>
            <a:r>
              <a:rPr lang="zh-CN" altLang="en-US" sz="3000" dirty="0">
                <a:latin typeface="楷体" panose="02010609060101010101" pitchFamily="49" charset="-122"/>
                <a:ea typeface="楷体" panose="02010609060101010101" pitchFamily="49" charset="-122"/>
                <a:cs typeface="Times New Roman" panose="02020603050405020304" charset="0"/>
              </a:rPr>
              <a:t>场演出，应包括</a:t>
            </a:r>
            <a:r>
              <a:rPr lang="zh-CN" altLang="en-US" sz="3000" dirty="0">
                <a:solidFill>
                  <a:srgbClr val="FF0000"/>
                </a:solidFill>
                <a:latin typeface="楷体" panose="02010609060101010101" pitchFamily="49" charset="-122"/>
                <a:ea typeface="楷体" panose="02010609060101010101" pitchFamily="49" charset="-122"/>
                <a:cs typeface="Times New Roman" panose="02020603050405020304" charset="0"/>
              </a:rPr>
              <a:t>不少于</a:t>
            </a:r>
            <a:r>
              <a:rPr lang="en-US" altLang="zh-CN" sz="3000" dirty="0">
                <a:solidFill>
                  <a:srgbClr val="FF0000"/>
                </a:solidFill>
                <a:latin typeface="楷体" panose="02010609060101010101" pitchFamily="49" charset="-122"/>
                <a:ea typeface="楷体" panose="02010609060101010101" pitchFamily="49" charset="-122"/>
                <a:cs typeface="Times New Roman" panose="02020603050405020304" charset="0"/>
              </a:rPr>
              <a:t>2</a:t>
            </a:r>
            <a:r>
              <a:rPr lang="zh-CN" altLang="en-US" sz="3000" dirty="0">
                <a:solidFill>
                  <a:srgbClr val="FF0000"/>
                </a:solidFill>
                <a:latin typeface="楷体" panose="02010609060101010101" pitchFamily="49" charset="-122"/>
                <a:ea typeface="楷体" panose="02010609060101010101" pitchFamily="49" charset="-122"/>
                <a:cs typeface="Times New Roman" panose="02020603050405020304" charset="0"/>
              </a:rPr>
              <a:t>场的公益性演出。取得良好社会效益和经济效益的网络直播演出计入演出场次（不含录播），但场次不超过</a:t>
            </a:r>
            <a:r>
              <a:rPr lang="en-US" altLang="zh-CN" sz="3000" dirty="0">
                <a:solidFill>
                  <a:srgbClr val="FF0000"/>
                </a:solidFill>
                <a:latin typeface="楷体" panose="02010609060101010101" pitchFamily="49" charset="-122"/>
                <a:ea typeface="楷体" panose="02010609060101010101" pitchFamily="49" charset="-122"/>
                <a:cs typeface="Times New Roman" panose="02020603050405020304" charset="0"/>
              </a:rPr>
              <a:t>2</a:t>
            </a:r>
            <a:r>
              <a:rPr lang="zh-CN" altLang="en-US" sz="3000" dirty="0">
                <a:solidFill>
                  <a:srgbClr val="FF0000"/>
                </a:solidFill>
                <a:latin typeface="楷体" panose="02010609060101010101" pitchFamily="49" charset="-122"/>
                <a:ea typeface="楷体" panose="02010609060101010101" pitchFamily="49" charset="-122"/>
                <a:cs typeface="Times New Roman" panose="02020603050405020304" charset="0"/>
              </a:rPr>
              <a:t>场</a:t>
            </a:r>
            <a:r>
              <a:rPr lang="zh-CN" altLang="en-US" sz="3000" dirty="0" smtClean="0">
                <a:solidFill>
                  <a:srgbClr val="FF0000"/>
                </a:solidFill>
                <a:latin typeface="楷体" panose="02010609060101010101" pitchFamily="49" charset="-122"/>
                <a:ea typeface="楷体" panose="02010609060101010101" pitchFamily="49" charset="-122"/>
                <a:cs typeface="Times New Roman" panose="02020603050405020304" charset="0"/>
              </a:rPr>
              <a:t>。</a:t>
            </a:r>
            <a:endParaRPr lang="en-US" altLang="zh-CN" sz="3000" dirty="0" smtClean="0">
              <a:solidFill>
                <a:srgbClr val="FF0000"/>
              </a:solidFill>
              <a:latin typeface="楷体" panose="02010609060101010101" pitchFamily="49" charset="-122"/>
              <a:ea typeface="楷体" panose="02010609060101010101" pitchFamily="49" charset="-122"/>
              <a:cs typeface="Times New Roman" panose="02020603050405020304" charset="0"/>
            </a:endParaRPr>
          </a:p>
          <a:p>
            <a:pPr>
              <a:lnSpc>
                <a:spcPts val="4800"/>
              </a:lnSpc>
            </a:pPr>
            <a:r>
              <a:rPr lang="en-US" altLang="zh-CN" sz="3000" dirty="0">
                <a:solidFill>
                  <a:schemeClr val="tx1">
                    <a:lumMod val="75000"/>
                    <a:lumOff val="25000"/>
                  </a:schemeClr>
                </a:solidFill>
                <a:latin typeface="楷体" panose="02010609060101010101" pitchFamily="49" charset="-122"/>
                <a:ea typeface="楷体" panose="02010609060101010101" pitchFamily="49" charset="-122"/>
                <a:cs typeface="Times New Roman" panose="02020603050405020304" charset="0"/>
              </a:rPr>
              <a:t> </a:t>
            </a:r>
            <a:r>
              <a:rPr lang="en-US" altLang="zh-CN" sz="3000" dirty="0" smtClean="0">
                <a:solidFill>
                  <a:schemeClr val="tx1">
                    <a:lumMod val="75000"/>
                    <a:lumOff val="25000"/>
                  </a:schemeClr>
                </a:solidFill>
                <a:latin typeface="楷体" panose="02010609060101010101" pitchFamily="49" charset="-122"/>
                <a:ea typeface="楷体" panose="02010609060101010101" pitchFamily="49" charset="-122"/>
                <a:cs typeface="Times New Roman" panose="02020603050405020304" charset="0"/>
              </a:rPr>
              <a:t> </a:t>
            </a:r>
            <a:r>
              <a:rPr lang="zh-CN" altLang="en-US" sz="3000" dirty="0" smtClean="0">
                <a:latin typeface="楷体" panose="02010609060101010101" pitchFamily="49" charset="-122"/>
                <a:ea typeface="楷体" panose="02010609060101010101" pitchFamily="49" charset="-122"/>
                <a:cs typeface="Times New Roman" panose="02020603050405020304" charset="0"/>
              </a:rPr>
              <a:t>（五）</a:t>
            </a:r>
            <a:r>
              <a:rPr lang="zh-CN" altLang="en-US" sz="3000" dirty="0">
                <a:latin typeface="楷体" panose="02010609060101010101" pitchFamily="49" charset="-122"/>
                <a:ea typeface="楷体" panose="02010609060101010101" pitchFamily="49" charset="-122"/>
                <a:cs typeface="Times New Roman" panose="02020603050405020304" charset="0"/>
              </a:rPr>
              <a:t>提交经过专家论证的完整剧本、专家推荐意见及相关的导演阐述、艺术构思、舞美设计图或草图、音乐小样及其乐谱等文字、图片、音像资料</a:t>
            </a:r>
            <a:r>
              <a:rPr lang="zh-CN" altLang="en-US" sz="3000" dirty="0" smtClean="0">
                <a:latin typeface="楷体" panose="02010609060101010101" pitchFamily="49" charset="-122"/>
                <a:ea typeface="楷体" panose="02010609060101010101" pitchFamily="49" charset="-122"/>
                <a:cs typeface="Times New Roman" panose="02020603050405020304" charset="0"/>
              </a:rPr>
              <a:t>。</a:t>
            </a:r>
            <a:endParaRPr lang="en-US" altLang="zh-CN" sz="3000" dirty="0">
              <a:latin typeface="楷体" panose="02010609060101010101" pitchFamily="49" charset="-122"/>
              <a:ea typeface="楷体" panose="02010609060101010101" pitchFamily="49" charset="-122"/>
              <a:cs typeface="Times New Roman" panose="02020603050405020304" charset="0"/>
            </a:endParaRPr>
          </a:p>
          <a:p>
            <a:pPr>
              <a:lnSpc>
                <a:spcPts val="4800"/>
              </a:lnSpc>
            </a:pPr>
            <a:r>
              <a:rPr lang="en-US" altLang="zh-CN" sz="3000" dirty="0">
                <a:latin typeface="楷体" panose="02010609060101010101" pitchFamily="49" charset="-122"/>
                <a:ea typeface="楷体" panose="02010609060101010101" pitchFamily="49" charset="-122"/>
                <a:cs typeface="Times New Roman" panose="02020603050405020304" charset="0"/>
              </a:rPr>
              <a:t> </a:t>
            </a:r>
            <a:r>
              <a:rPr lang="en-US" altLang="zh-CN" sz="3000" dirty="0" smtClean="0">
                <a:latin typeface="楷体" panose="02010609060101010101" pitchFamily="49" charset="-122"/>
                <a:ea typeface="楷体" panose="02010609060101010101" pitchFamily="49" charset="-122"/>
                <a:cs typeface="Times New Roman" panose="02020603050405020304" charset="0"/>
              </a:rPr>
              <a:t> </a:t>
            </a:r>
            <a:r>
              <a:rPr lang="zh-CN" altLang="en-US" sz="3000" dirty="0" smtClean="0">
                <a:latin typeface="楷体" panose="02010609060101010101" pitchFamily="49" charset="-122"/>
                <a:ea typeface="楷体" panose="02010609060101010101" pitchFamily="49" charset="-122"/>
                <a:cs typeface="Times New Roman" panose="02020603050405020304" charset="0"/>
              </a:rPr>
              <a:t>（六）</a:t>
            </a:r>
            <a:r>
              <a:rPr lang="zh-CN" altLang="en-US" sz="3000" dirty="0">
                <a:latin typeface="楷体" panose="02010609060101010101" pitchFamily="49" charset="-122"/>
                <a:ea typeface="楷体" panose="02010609060101010101" pitchFamily="49" charset="-122"/>
                <a:cs typeface="Times New Roman" panose="02020603050405020304" charset="0"/>
              </a:rPr>
              <a:t>实施周期由一年调整为</a:t>
            </a:r>
            <a:r>
              <a:rPr lang="zh-CN" altLang="en-US" sz="3000" dirty="0" smtClean="0">
                <a:solidFill>
                  <a:srgbClr val="FF0000"/>
                </a:solidFill>
                <a:latin typeface="楷体" panose="02010609060101010101" pitchFamily="49" charset="-122"/>
                <a:ea typeface="楷体" panose="02010609060101010101" pitchFamily="49" charset="-122"/>
                <a:cs typeface="Times New Roman" panose="02020603050405020304" charset="0"/>
              </a:rPr>
              <a:t>一年半</a:t>
            </a:r>
            <a:r>
              <a:rPr lang="zh-CN" altLang="en-US" sz="3000" dirty="0" smtClean="0">
                <a:solidFill>
                  <a:schemeClr val="tx1">
                    <a:lumMod val="75000"/>
                    <a:lumOff val="25000"/>
                  </a:schemeClr>
                </a:solidFill>
                <a:latin typeface="楷体" panose="02010609060101010101" pitchFamily="49" charset="-122"/>
                <a:ea typeface="楷体" panose="02010609060101010101" pitchFamily="49" charset="-122"/>
                <a:cs typeface="Times New Roman" panose="02020603050405020304" charset="0"/>
              </a:rPr>
              <a:t>。</a:t>
            </a:r>
            <a:endParaRPr lang="zh-CN" altLang="en-US" sz="3000" dirty="0">
              <a:solidFill>
                <a:schemeClr val="tx1">
                  <a:lumMod val="75000"/>
                  <a:lumOff val="25000"/>
                </a:schemeClr>
              </a:solidFill>
              <a:latin typeface="楷体" panose="02010609060101010101" pitchFamily="49" charset="-122"/>
              <a:ea typeface="楷体" panose="02010609060101010101" pitchFamily="49" charset="-122"/>
              <a:cs typeface="Times New Roman" panose="02020603050405020304" charset="0"/>
            </a:endParaRPr>
          </a:p>
        </p:txBody>
      </p:sp>
    </p:spTree>
    <p:extLst>
      <p:ext uri="{BB962C8B-B14F-4D97-AF65-F5344CB8AC3E}">
        <p14:creationId xmlns:p14="http://schemas.microsoft.com/office/powerpoint/2010/main" val="2553686528"/>
      </p:ext>
    </p:extLst>
  </p:cSld>
  <p:clrMapOvr>
    <a:masterClrMapping/>
  </p:clrMapOvr>
  <mc:AlternateContent xmlns:mc="http://schemas.openxmlformats.org/markup-compatibility/2006" xmlns:p14="http://schemas.microsoft.com/office/powerpoint/2010/main">
    <mc:Choice Requires="p14">
      <p:transition spd="slow" p14:dur="16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a:extLst>
              <a:ext uri="{FF2B5EF4-FFF2-40B4-BE49-F238E27FC236}">
                <a16:creationId xmlns:a16="http://schemas.microsoft.com/office/drawing/2014/main" id="{6688EF13-D1F7-43E4-8561-CEF5BE88185A}"/>
              </a:ext>
            </a:extLst>
          </p:cNvPr>
          <p:cNvPicPr>
            <a:picLocks noChangeAspect="1"/>
          </p:cNvPicPr>
          <p:nvPr/>
        </p:nvPicPr>
        <p:blipFill>
          <a:blip r:embed="rId3"/>
          <a:srcRect l="4103" t="6972" r="3906" b="10153"/>
          <a:stretch>
            <a:fillRect/>
          </a:stretch>
        </p:blipFill>
        <p:spPr>
          <a:xfrm>
            <a:off x="19780" y="119291"/>
            <a:ext cx="4212235" cy="859421"/>
          </a:xfrm>
          <a:prstGeom prst="rect">
            <a:avLst/>
          </a:prstGeom>
        </p:spPr>
      </p:pic>
      <p:sp>
        <p:nvSpPr>
          <p:cNvPr id="4" name="文本框 3"/>
          <p:cNvSpPr txBox="1"/>
          <p:nvPr/>
        </p:nvSpPr>
        <p:spPr>
          <a:xfrm>
            <a:off x="741113" y="1473576"/>
            <a:ext cx="6720546" cy="738664"/>
          </a:xfrm>
          <a:prstGeom prst="rect">
            <a:avLst/>
          </a:prstGeom>
          <a:noFill/>
        </p:spPr>
        <p:txBody>
          <a:bodyPr wrap="square" rtlCol="0">
            <a:spAutoFit/>
          </a:bodyPr>
          <a:lstStyle/>
          <a:p>
            <a:r>
              <a:rPr lang="zh-CN" altLang="en-US" sz="4200" b="1" dirty="0" smtClean="0">
                <a:latin typeface="华文中宋" panose="02010600040101010101" pitchFamily="2" charset="-122"/>
                <a:ea typeface="华文中宋" panose="02010600040101010101" pitchFamily="2" charset="-122"/>
              </a:rPr>
              <a:t>资助资金核定</a:t>
            </a:r>
            <a:endParaRPr lang="en-US" altLang="zh-CN" sz="4200" b="1" dirty="0" smtClean="0">
              <a:latin typeface="华文中宋" panose="02010600040101010101" pitchFamily="2" charset="-122"/>
              <a:ea typeface="华文中宋" panose="02010600040101010101" pitchFamily="2" charset="-122"/>
            </a:endParaRPr>
          </a:p>
        </p:txBody>
      </p:sp>
      <p:sp>
        <p:nvSpPr>
          <p:cNvPr id="11" name="文本框 10"/>
          <p:cNvSpPr txBox="1"/>
          <p:nvPr/>
        </p:nvSpPr>
        <p:spPr>
          <a:xfrm>
            <a:off x="371043" y="2460050"/>
            <a:ext cx="6525057" cy="2400657"/>
          </a:xfrm>
          <a:prstGeom prst="rect">
            <a:avLst/>
          </a:prstGeom>
          <a:noFill/>
        </p:spPr>
        <p:txBody>
          <a:bodyPr wrap="square" rtlCol="0">
            <a:spAutoFit/>
          </a:bodyPr>
          <a:lstStyle/>
          <a:p>
            <a:pPr>
              <a:lnSpc>
                <a:spcPts val="4500"/>
              </a:lnSpc>
            </a:pPr>
            <a:r>
              <a:rPr lang="en-US" altLang="zh-CN" sz="2500" dirty="0" smtClean="0">
                <a:latin typeface="华文楷体" panose="02010600040101010101" pitchFamily="2" charset="-122"/>
                <a:ea typeface="华文楷体" panose="02010600040101010101" pitchFamily="2" charset="-122"/>
              </a:rPr>
              <a:t>      </a:t>
            </a:r>
            <a:r>
              <a:rPr lang="zh-CN" altLang="zh-CN" sz="3000" dirty="0" smtClean="0">
                <a:latin typeface="华文楷体" panose="02010600040101010101" pitchFamily="2" charset="-122"/>
                <a:ea typeface="华文楷体" panose="02010600040101010101" pitchFamily="2" charset="-122"/>
              </a:rPr>
              <a:t>在不超过《申报指南》规定的最高申请额度的条件下，结合资助项目的</a:t>
            </a:r>
            <a:r>
              <a:rPr lang="zh-CN" altLang="zh-CN" sz="3000" dirty="0" smtClean="0">
                <a:solidFill>
                  <a:srgbClr val="FF0000"/>
                </a:solidFill>
                <a:latin typeface="华文楷体" panose="02010600040101010101" pitchFamily="2" charset="-122"/>
                <a:ea typeface="华文楷体" panose="02010600040101010101" pitchFamily="2" charset="-122"/>
              </a:rPr>
              <a:t>艺术质量、主题题材、规模体量、成本投入</a:t>
            </a:r>
            <a:r>
              <a:rPr lang="zh-CN" altLang="zh-CN" sz="3000" dirty="0" smtClean="0">
                <a:latin typeface="华文楷体" panose="02010600040101010101" pitchFamily="2" charset="-122"/>
                <a:ea typeface="华文楷体" panose="02010600040101010101" pitchFamily="2" charset="-122"/>
              </a:rPr>
              <a:t>等因素确定资助资金额度。</a:t>
            </a:r>
            <a:endParaRPr lang="en-US" altLang="zh-CN" sz="3000" dirty="0" smtClean="0">
              <a:latin typeface="华文楷体" panose="02010600040101010101" pitchFamily="2" charset="-122"/>
              <a:ea typeface="华文楷体" panose="02010600040101010101" pitchFamily="2" charset="-122"/>
            </a:endParaRPr>
          </a:p>
        </p:txBody>
      </p:sp>
      <p:pic>
        <p:nvPicPr>
          <p:cNvPr id="2" name="图片 1"/>
          <p:cNvPicPr>
            <a:picLocks noChangeAspect="1"/>
          </p:cNvPicPr>
          <p:nvPr/>
        </p:nvPicPr>
        <p:blipFill>
          <a:blip r:embed="rId4"/>
          <a:stretch>
            <a:fillRect/>
          </a:stretch>
        </p:blipFill>
        <p:spPr>
          <a:xfrm>
            <a:off x="7010401" y="549001"/>
            <a:ext cx="4071256" cy="5830871"/>
          </a:xfrm>
          <a:prstGeom prst="rect">
            <a:avLst/>
          </a:prstGeom>
        </p:spPr>
      </p:pic>
    </p:spTree>
    <p:extLst>
      <p:ext uri="{BB962C8B-B14F-4D97-AF65-F5344CB8AC3E}">
        <p14:creationId xmlns:p14="http://schemas.microsoft.com/office/powerpoint/2010/main" val="442144117"/>
      </p:ext>
    </p:extLst>
  </p:cSld>
  <p:clrMapOvr>
    <a:masterClrMapping/>
  </p:clrMapOvr>
  <mc:AlternateContent xmlns:mc="http://schemas.openxmlformats.org/markup-compatibility/2006" xmlns:p14="http://schemas.microsoft.com/office/powerpoint/2010/main">
    <mc:Choice Requires="p14">
      <p:transition spd="slow" p14:dur="16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a:extLst>
              <a:ext uri="{FF2B5EF4-FFF2-40B4-BE49-F238E27FC236}">
                <a16:creationId xmlns:a16="http://schemas.microsoft.com/office/drawing/2014/main" id="{6688EF13-D1F7-43E4-8561-CEF5BE88185A}"/>
              </a:ext>
            </a:extLst>
          </p:cNvPr>
          <p:cNvPicPr>
            <a:picLocks noChangeAspect="1"/>
          </p:cNvPicPr>
          <p:nvPr/>
        </p:nvPicPr>
        <p:blipFill>
          <a:blip r:embed="rId3"/>
          <a:srcRect l="4103" t="6972" r="3906" b="10153"/>
          <a:stretch>
            <a:fillRect/>
          </a:stretch>
        </p:blipFill>
        <p:spPr>
          <a:xfrm>
            <a:off x="19780" y="119291"/>
            <a:ext cx="4212235" cy="859421"/>
          </a:xfrm>
          <a:prstGeom prst="rect">
            <a:avLst/>
          </a:prstGeom>
        </p:spPr>
      </p:pic>
      <p:sp>
        <p:nvSpPr>
          <p:cNvPr id="4" name="文本框 3"/>
          <p:cNvSpPr txBox="1"/>
          <p:nvPr/>
        </p:nvSpPr>
        <p:spPr>
          <a:xfrm>
            <a:off x="1007814" y="1466483"/>
            <a:ext cx="6720546" cy="738664"/>
          </a:xfrm>
          <a:prstGeom prst="rect">
            <a:avLst/>
          </a:prstGeom>
          <a:noFill/>
        </p:spPr>
        <p:txBody>
          <a:bodyPr wrap="square" rtlCol="0">
            <a:spAutoFit/>
          </a:bodyPr>
          <a:lstStyle/>
          <a:p>
            <a:r>
              <a:rPr lang="zh-CN" altLang="en-US" sz="4200" b="1" dirty="0" smtClean="0">
                <a:latin typeface="华文中宋" panose="02010600040101010101" pitchFamily="2" charset="-122"/>
                <a:ea typeface="华文中宋" panose="02010600040101010101" pitchFamily="2" charset="-122"/>
              </a:rPr>
              <a:t>资助资金核定</a:t>
            </a:r>
            <a:endParaRPr lang="en-US" altLang="zh-CN" sz="4200" b="1" dirty="0" smtClean="0">
              <a:latin typeface="华文中宋" panose="02010600040101010101" pitchFamily="2" charset="-122"/>
              <a:ea typeface="华文中宋" panose="02010600040101010101" pitchFamily="2" charset="-122"/>
            </a:endParaRPr>
          </a:p>
        </p:txBody>
      </p:sp>
      <p:cxnSp>
        <p:nvCxnSpPr>
          <p:cNvPr id="7" name="直接连接符 6"/>
          <p:cNvCxnSpPr/>
          <p:nvPr/>
        </p:nvCxnSpPr>
        <p:spPr>
          <a:xfrm>
            <a:off x="139700" y="897255"/>
            <a:ext cx="11870690" cy="0"/>
          </a:xfrm>
          <a:prstGeom prst="line">
            <a:avLst/>
          </a:prstGeom>
        </p:spPr>
        <p:style>
          <a:lnRef idx="1">
            <a:schemeClr val="accent2"/>
          </a:lnRef>
          <a:fillRef idx="0">
            <a:schemeClr val="accent2"/>
          </a:fillRef>
          <a:effectRef idx="0">
            <a:schemeClr val="accent2"/>
          </a:effectRef>
          <a:fontRef idx="minor">
            <a:schemeClr val="tx1"/>
          </a:fontRef>
        </p:style>
      </p:cxnSp>
      <p:sp>
        <p:nvSpPr>
          <p:cNvPr id="3" name="矩形 2"/>
          <p:cNvSpPr/>
          <p:nvPr/>
        </p:nvSpPr>
        <p:spPr>
          <a:xfrm>
            <a:off x="496745" y="2453434"/>
            <a:ext cx="11156599" cy="3323987"/>
          </a:xfrm>
          <a:prstGeom prst="rect">
            <a:avLst/>
          </a:prstGeom>
        </p:spPr>
        <p:txBody>
          <a:bodyPr wrap="square">
            <a:spAutoFit/>
          </a:bodyPr>
          <a:lstStyle/>
          <a:p>
            <a:pPr>
              <a:lnSpc>
                <a:spcPts val="4200"/>
              </a:lnSpc>
            </a:pPr>
            <a:r>
              <a:rPr lang="en-US" altLang="zh-CN" sz="3000" dirty="0" smtClean="0">
                <a:latin typeface="楷体" panose="02010609060101010101" pitchFamily="49" charset="-122"/>
                <a:ea typeface="楷体" panose="02010609060101010101" pitchFamily="49" charset="-122"/>
                <a:cs typeface="Times New Roman" panose="02020603050405020304" pitchFamily="18" charset="0"/>
              </a:rPr>
              <a:t>   </a:t>
            </a:r>
            <a:r>
              <a:rPr lang="zh-CN" altLang="zh-CN" sz="2800" dirty="0" smtClean="0">
                <a:latin typeface="楷体" panose="02010609060101010101" pitchFamily="49" charset="-122"/>
                <a:ea typeface="楷体" panose="02010609060101010101" pitchFamily="49" charset="-122"/>
                <a:cs typeface="Times New Roman" panose="02020603050405020304" pitchFamily="18" charset="0"/>
              </a:rPr>
              <a:t>对</a:t>
            </a:r>
            <a:r>
              <a:rPr lang="zh-CN" altLang="zh-CN" sz="2800" dirty="0">
                <a:latin typeface="楷体" panose="02010609060101010101" pitchFamily="49" charset="-122"/>
                <a:ea typeface="楷体" panose="02010609060101010101" pitchFamily="49" charset="-122"/>
                <a:cs typeface="Times New Roman" panose="02020603050405020304" pitchFamily="18" charset="0"/>
              </a:rPr>
              <a:t>坚持思想精深、艺术精湛、制作精良相统一，主题题材好、策划创意好、方案计划好、实施前景好，剧本、音乐等一度创作基础扎实、创新性强，有精品品相，有望实现接地气、传得开、留得下目标的创作项目，特别是</a:t>
            </a:r>
            <a:r>
              <a:rPr lang="zh-CN" altLang="zh-CN" sz="2800" dirty="0">
                <a:solidFill>
                  <a:srgbClr val="FF0000"/>
                </a:solidFill>
                <a:latin typeface="楷体" panose="02010609060101010101" pitchFamily="49" charset="-122"/>
                <a:ea typeface="楷体" panose="02010609060101010101" pitchFamily="49" charset="-122"/>
                <a:cs typeface="Times New Roman" panose="02020603050405020304" pitchFamily="18" charset="0"/>
              </a:rPr>
              <a:t>围绕国家重大战略和重要时间节点开展的主题创作，着力描绘新时代新征程恢宏气象，展现民族复兴时代精神的重大现实题材作品</a:t>
            </a:r>
            <a:r>
              <a:rPr lang="zh-CN" altLang="zh-CN" sz="2800" dirty="0" smtClean="0">
                <a:solidFill>
                  <a:srgbClr val="FF0000"/>
                </a:solidFill>
                <a:latin typeface="楷体" panose="02010609060101010101" pitchFamily="49" charset="-122"/>
                <a:ea typeface="楷体" panose="02010609060101010101" pitchFamily="49" charset="-122"/>
                <a:cs typeface="Times New Roman" panose="02020603050405020304" pitchFamily="18" charset="0"/>
              </a:rPr>
              <a:t>，</a:t>
            </a:r>
            <a:r>
              <a:rPr lang="zh-CN" altLang="zh-CN" sz="2800" dirty="0" smtClean="0">
                <a:latin typeface="楷体" panose="02010609060101010101" pitchFamily="49" charset="-122"/>
                <a:ea typeface="楷体" panose="02010609060101010101" pitchFamily="49" charset="-122"/>
                <a:cs typeface="Times New Roman" panose="02020603050405020304" pitchFamily="18" charset="0"/>
              </a:rPr>
              <a:t>将</a:t>
            </a:r>
            <a:r>
              <a:rPr lang="zh-CN" altLang="zh-CN" sz="2800" dirty="0">
                <a:latin typeface="楷体" panose="02010609060101010101" pitchFamily="49" charset="-122"/>
                <a:ea typeface="楷体" panose="02010609060101010101" pitchFamily="49" charset="-122"/>
                <a:cs typeface="Times New Roman" panose="02020603050405020304" pitchFamily="18" charset="0"/>
              </a:rPr>
              <a:t>在创作经费上给予重点支持。</a:t>
            </a:r>
            <a:endParaRPr lang="zh-CN" altLang="en-US" sz="28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751259519"/>
      </p:ext>
    </p:extLst>
  </p:cSld>
  <p:clrMapOvr>
    <a:masterClrMapping/>
  </p:clrMapOvr>
  <mc:AlternateContent xmlns:mc="http://schemas.openxmlformats.org/markup-compatibility/2006" xmlns:p14="http://schemas.microsoft.com/office/powerpoint/2010/main">
    <mc:Choice Requires="p14">
      <p:transition spd="slow" p14:dur="16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a:extLst>
              <a:ext uri="{FF2B5EF4-FFF2-40B4-BE49-F238E27FC236}">
                <a16:creationId xmlns:a16="http://schemas.microsoft.com/office/drawing/2014/main" id="{69562965-4BDF-44DF-8F55-5AB905D0FB4C}"/>
              </a:ext>
            </a:extLst>
          </p:cNvPr>
          <p:cNvPicPr>
            <a:picLocks noChangeAspect="1"/>
          </p:cNvPicPr>
          <p:nvPr/>
        </p:nvPicPr>
        <p:blipFill>
          <a:blip r:embed="rId3"/>
          <a:srcRect l="4103" t="6972" r="3906" b="10153"/>
          <a:stretch>
            <a:fillRect/>
          </a:stretch>
        </p:blipFill>
        <p:spPr>
          <a:xfrm>
            <a:off x="19780" y="119291"/>
            <a:ext cx="4212235" cy="859421"/>
          </a:xfrm>
          <a:prstGeom prst="rect">
            <a:avLst/>
          </a:prstGeom>
        </p:spPr>
      </p:pic>
      <p:cxnSp>
        <p:nvCxnSpPr>
          <p:cNvPr id="4" name="直接连接符 3"/>
          <p:cNvCxnSpPr/>
          <p:nvPr/>
        </p:nvCxnSpPr>
        <p:spPr>
          <a:xfrm>
            <a:off x="139700" y="897255"/>
            <a:ext cx="11899265" cy="0"/>
          </a:xfrm>
          <a:prstGeom prst="line">
            <a:avLst/>
          </a:prstGeom>
        </p:spPr>
        <p:style>
          <a:lnRef idx="1">
            <a:schemeClr val="accent2"/>
          </a:lnRef>
          <a:fillRef idx="0">
            <a:schemeClr val="accent2"/>
          </a:fillRef>
          <a:effectRef idx="0">
            <a:schemeClr val="accent2"/>
          </a:effectRef>
          <a:fontRef idx="minor">
            <a:schemeClr val="tx1"/>
          </a:fontRef>
        </p:style>
      </p:cxnSp>
      <p:sp>
        <p:nvSpPr>
          <p:cNvPr id="2" name="文本框 1"/>
          <p:cNvSpPr txBox="1"/>
          <p:nvPr/>
        </p:nvSpPr>
        <p:spPr>
          <a:xfrm>
            <a:off x="529453" y="2211856"/>
            <a:ext cx="11119758" cy="4426853"/>
          </a:xfrm>
          <a:prstGeom prst="rect">
            <a:avLst/>
          </a:prstGeom>
          <a:noFill/>
        </p:spPr>
        <p:txBody>
          <a:bodyPr wrap="square" rtlCol="0">
            <a:spAutoFit/>
          </a:bodyPr>
          <a:lstStyle/>
          <a:p>
            <a:pPr>
              <a:lnSpc>
                <a:spcPts val="4000"/>
              </a:lnSpc>
            </a:pPr>
            <a:r>
              <a:rPr lang="zh-CN" altLang="en-US" sz="2800" dirty="0" smtClean="0">
                <a:latin typeface="楷体" panose="02010609060101010101" pitchFamily="49" charset="-122"/>
                <a:ea typeface="楷体" panose="02010609060101010101" pitchFamily="49" charset="-122"/>
              </a:rPr>
              <a:t>  （</a:t>
            </a:r>
            <a:r>
              <a:rPr lang="zh-CN" altLang="en-US" sz="2800" dirty="0">
                <a:latin typeface="楷体" panose="02010609060101010101" pitchFamily="49" charset="-122"/>
                <a:ea typeface="楷体" panose="02010609060101010101" pitchFamily="49" charset="-122"/>
              </a:rPr>
              <a:t>一）资助范围包括：小戏曲、独幕剧、小话剧、小歌剧、小舞剧、</a:t>
            </a:r>
            <a:r>
              <a:rPr lang="zh-CN" altLang="en-US" sz="2800" dirty="0" smtClean="0">
                <a:latin typeface="楷体" panose="02010609060101010101" pitchFamily="49" charset="-122"/>
                <a:ea typeface="楷体" panose="02010609060101010101" pitchFamily="49" charset="-122"/>
              </a:rPr>
              <a:t>音乐、舞蹈、</a:t>
            </a:r>
            <a:r>
              <a:rPr lang="zh-CN" altLang="en-US" sz="2800" dirty="0">
                <a:latin typeface="楷体" panose="02010609060101010101" pitchFamily="49" charset="-122"/>
                <a:ea typeface="楷体" panose="02010609060101010101" pitchFamily="49" charset="-122"/>
              </a:rPr>
              <a:t>曲艺短篇、</a:t>
            </a:r>
            <a:r>
              <a:rPr lang="zh-CN" altLang="en-US" sz="2800" dirty="0">
                <a:solidFill>
                  <a:srgbClr val="FF0000"/>
                </a:solidFill>
                <a:latin typeface="楷体" panose="02010609060101010101" pitchFamily="49" charset="-122"/>
                <a:ea typeface="楷体" panose="02010609060101010101" pitchFamily="49" charset="-122"/>
              </a:rPr>
              <a:t>小品</a:t>
            </a:r>
            <a:r>
              <a:rPr lang="zh-CN" altLang="en-US" sz="2800" dirty="0">
                <a:latin typeface="楷体" panose="02010609060101010101" pitchFamily="49" charset="-122"/>
                <a:ea typeface="楷体" panose="02010609060101010101" pitchFamily="49" charset="-122"/>
              </a:rPr>
              <a:t>、木偶小剧、皮影小戏、杂技、魔术和</a:t>
            </a:r>
            <a:r>
              <a:rPr lang="zh-CN" altLang="en-US" sz="2800" dirty="0">
                <a:solidFill>
                  <a:srgbClr val="FF0000"/>
                </a:solidFill>
                <a:latin typeface="楷体" panose="02010609060101010101" pitchFamily="49" charset="-122"/>
                <a:ea typeface="楷体" panose="02010609060101010101" pitchFamily="49" charset="-122"/>
              </a:rPr>
              <a:t>具有创新性、跨界融合特点的表演艺术节目</a:t>
            </a:r>
            <a:r>
              <a:rPr lang="zh-CN" altLang="en-US" sz="2800" dirty="0">
                <a:latin typeface="楷体" panose="02010609060101010101" pitchFamily="49" charset="-122"/>
                <a:ea typeface="楷体" panose="02010609060101010101" pitchFamily="49" charset="-122"/>
              </a:rPr>
              <a:t>等</a:t>
            </a:r>
            <a:r>
              <a:rPr lang="zh-CN" altLang="en-US" sz="2800" dirty="0" smtClean="0">
                <a:latin typeface="楷体" panose="02010609060101010101" pitchFamily="49" charset="-122"/>
                <a:ea typeface="楷体" panose="02010609060101010101" pitchFamily="49" charset="-122"/>
              </a:rPr>
              <a:t>。</a:t>
            </a:r>
            <a:endParaRPr lang="en-US" altLang="zh-CN" sz="2800" dirty="0" smtClean="0">
              <a:latin typeface="楷体" panose="02010609060101010101" pitchFamily="49" charset="-122"/>
              <a:ea typeface="楷体" panose="02010609060101010101" pitchFamily="49" charset="-122"/>
            </a:endParaRPr>
          </a:p>
          <a:p>
            <a:pPr>
              <a:lnSpc>
                <a:spcPts val="4000"/>
              </a:lnSpc>
              <a:spcBef>
                <a:spcPts val="600"/>
              </a:spcBef>
            </a:pPr>
            <a:r>
              <a:rPr lang="zh-CN" altLang="en-US" sz="2800" dirty="0" smtClean="0">
                <a:latin typeface="楷体" panose="02010609060101010101" pitchFamily="49" charset="-122"/>
                <a:ea typeface="楷体" panose="02010609060101010101" pitchFamily="49" charset="-122"/>
              </a:rPr>
              <a:t>  （</a:t>
            </a:r>
            <a:r>
              <a:rPr lang="zh-CN" altLang="en-US" sz="2800" dirty="0">
                <a:latin typeface="楷体" panose="02010609060101010101" pitchFamily="49" charset="-122"/>
                <a:ea typeface="楷体" panose="02010609060101010101" pitchFamily="49" charset="-122"/>
              </a:rPr>
              <a:t>二）</a:t>
            </a:r>
            <a:r>
              <a:rPr lang="en-US" altLang="zh-CN" sz="2800" dirty="0">
                <a:latin typeface="楷体" panose="02010609060101010101" pitchFamily="49" charset="-122"/>
                <a:ea typeface="楷体" panose="02010609060101010101" pitchFamily="49" charset="-122"/>
              </a:rPr>
              <a:t>2021</a:t>
            </a:r>
            <a:r>
              <a:rPr lang="zh-CN" altLang="en-US" sz="2800" dirty="0">
                <a:latin typeface="楷体" panose="02010609060101010101" pitchFamily="49" charset="-122"/>
                <a:ea typeface="楷体" panose="02010609060101010101" pitchFamily="49" charset="-122"/>
              </a:rPr>
              <a:t>年</a:t>
            </a:r>
            <a:r>
              <a:rPr lang="en-US" altLang="zh-CN" sz="2800" dirty="0">
                <a:latin typeface="楷体" panose="02010609060101010101" pitchFamily="49" charset="-122"/>
                <a:ea typeface="楷体" panose="02010609060101010101" pitchFamily="49" charset="-122"/>
              </a:rPr>
              <a:t>1</a:t>
            </a:r>
            <a:r>
              <a:rPr lang="zh-CN" altLang="en-US" sz="2800" dirty="0">
                <a:latin typeface="楷体" panose="02010609060101010101" pitchFamily="49" charset="-122"/>
                <a:ea typeface="楷体" panose="02010609060101010101" pitchFamily="49" charset="-122"/>
              </a:rPr>
              <a:t>月</a:t>
            </a:r>
            <a:r>
              <a:rPr lang="en-US" altLang="zh-CN" sz="2800" dirty="0">
                <a:latin typeface="楷体" panose="02010609060101010101" pitchFamily="49" charset="-122"/>
                <a:ea typeface="楷体" panose="02010609060101010101" pitchFamily="49" charset="-122"/>
              </a:rPr>
              <a:t>1</a:t>
            </a:r>
            <a:r>
              <a:rPr lang="zh-CN" altLang="en-US" sz="2800" dirty="0">
                <a:latin typeface="楷体" panose="02010609060101010101" pitchFamily="49" charset="-122"/>
                <a:ea typeface="楷体" panose="02010609060101010101" pitchFamily="49" charset="-122"/>
              </a:rPr>
              <a:t>日至</a:t>
            </a:r>
            <a:r>
              <a:rPr lang="en-US" altLang="zh-CN" sz="2800" dirty="0">
                <a:latin typeface="楷体" panose="02010609060101010101" pitchFamily="49" charset="-122"/>
                <a:ea typeface="楷体" panose="02010609060101010101" pitchFamily="49" charset="-122"/>
              </a:rPr>
              <a:t>12</a:t>
            </a:r>
            <a:r>
              <a:rPr lang="zh-CN" altLang="en-US" sz="2800" dirty="0">
                <a:latin typeface="楷体" panose="02010609060101010101" pitchFamily="49" charset="-122"/>
                <a:ea typeface="楷体" panose="02010609060101010101" pitchFamily="49" charset="-122"/>
              </a:rPr>
              <a:t>月</a:t>
            </a:r>
            <a:r>
              <a:rPr lang="en-US" altLang="zh-CN" sz="2800" dirty="0">
                <a:latin typeface="楷体" panose="02010609060101010101" pitchFamily="49" charset="-122"/>
                <a:ea typeface="楷体" panose="02010609060101010101" pitchFamily="49" charset="-122"/>
              </a:rPr>
              <a:t>31</a:t>
            </a:r>
            <a:r>
              <a:rPr lang="zh-CN" altLang="en-US" sz="2800" dirty="0">
                <a:latin typeface="楷体" panose="02010609060101010101" pitchFamily="49" charset="-122"/>
                <a:ea typeface="楷体" panose="02010609060101010101" pitchFamily="49" charset="-122"/>
              </a:rPr>
              <a:t>日之间完成创作演出。</a:t>
            </a:r>
          </a:p>
          <a:p>
            <a:pPr>
              <a:lnSpc>
                <a:spcPts val="4000"/>
              </a:lnSpc>
              <a:spcBef>
                <a:spcPts val="600"/>
              </a:spcBef>
            </a:pPr>
            <a:r>
              <a:rPr lang="zh-CN" altLang="en-US" sz="2800" dirty="0" smtClean="0">
                <a:latin typeface="楷体" panose="02010609060101010101" pitchFamily="49" charset="-122"/>
                <a:ea typeface="楷体" panose="02010609060101010101" pitchFamily="49" charset="-122"/>
              </a:rPr>
              <a:t>  （</a:t>
            </a:r>
            <a:r>
              <a:rPr lang="zh-CN" altLang="en-US" sz="2800" dirty="0">
                <a:latin typeface="楷体" panose="02010609060101010101" pitchFamily="49" charset="-122"/>
                <a:ea typeface="楷体" panose="02010609060101010101" pitchFamily="49" charset="-122"/>
              </a:rPr>
              <a:t>三）申报前征得作品主创人员同意，并提交授权申报协议书，</a:t>
            </a:r>
            <a:r>
              <a:rPr lang="zh-CN" altLang="en-US" sz="2800" dirty="0">
                <a:solidFill>
                  <a:srgbClr val="FF0000"/>
                </a:solidFill>
                <a:latin typeface="楷体" panose="02010609060101010101" pitchFamily="49" charset="-122"/>
                <a:ea typeface="楷体" panose="02010609060101010101" pitchFamily="49" charset="-122"/>
              </a:rPr>
              <a:t>且项目负责人应为作品主创人员</a:t>
            </a:r>
            <a:r>
              <a:rPr lang="zh-CN" altLang="en-US" sz="2800" dirty="0" smtClean="0">
                <a:latin typeface="楷体" panose="02010609060101010101" pitchFamily="49" charset="-122"/>
                <a:ea typeface="楷体" panose="02010609060101010101" pitchFamily="49" charset="-122"/>
              </a:rPr>
              <a:t>。</a:t>
            </a:r>
            <a:endParaRPr lang="en-US" altLang="zh-CN" sz="2800" dirty="0" smtClean="0">
              <a:latin typeface="楷体" panose="02010609060101010101" pitchFamily="49" charset="-122"/>
              <a:ea typeface="楷体" panose="02010609060101010101" pitchFamily="49" charset="-122"/>
            </a:endParaRPr>
          </a:p>
          <a:p>
            <a:pPr>
              <a:lnSpc>
                <a:spcPts val="4000"/>
              </a:lnSpc>
              <a:spcBef>
                <a:spcPts val="600"/>
              </a:spcBef>
            </a:pPr>
            <a:r>
              <a:rPr lang="zh-CN" altLang="en-US" sz="2800" dirty="0" smtClean="0">
                <a:latin typeface="楷体" panose="02010609060101010101" pitchFamily="49" charset="-122"/>
                <a:ea typeface="楷体" panose="02010609060101010101" pitchFamily="49" charset="-122"/>
              </a:rPr>
              <a:t>  （</a:t>
            </a:r>
            <a:r>
              <a:rPr lang="zh-CN" altLang="en-US" sz="2800" dirty="0">
                <a:latin typeface="楷体" panose="02010609060101010101" pitchFamily="49" charset="-122"/>
                <a:ea typeface="楷体" panose="02010609060101010101" pitchFamily="49" charset="-122"/>
              </a:rPr>
              <a:t>四）可申请</a:t>
            </a:r>
            <a:r>
              <a:rPr lang="zh-CN" altLang="en-US" sz="2800" dirty="0">
                <a:solidFill>
                  <a:srgbClr val="FF0000"/>
                </a:solidFill>
                <a:latin typeface="楷体" panose="02010609060101010101" pitchFamily="49" charset="-122"/>
                <a:ea typeface="楷体" panose="02010609060101010101" pitchFamily="49" charset="-122"/>
              </a:rPr>
              <a:t>不超过</a:t>
            </a:r>
            <a:r>
              <a:rPr lang="en-US" altLang="zh-CN" sz="2800" dirty="0">
                <a:solidFill>
                  <a:srgbClr val="FF0000"/>
                </a:solidFill>
                <a:latin typeface="楷体" panose="02010609060101010101" pitchFamily="49" charset="-122"/>
                <a:ea typeface="楷体" panose="02010609060101010101" pitchFamily="49" charset="-122"/>
              </a:rPr>
              <a:t>10</a:t>
            </a:r>
            <a:r>
              <a:rPr lang="zh-CN" altLang="en-US" sz="2800" dirty="0">
                <a:solidFill>
                  <a:srgbClr val="FF0000"/>
                </a:solidFill>
                <a:latin typeface="楷体" panose="02010609060101010101" pitchFamily="49" charset="-122"/>
                <a:ea typeface="楷体" panose="02010609060101010101" pitchFamily="49" charset="-122"/>
              </a:rPr>
              <a:t>万元</a:t>
            </a:r>
            <a:r>
              <a:rPr lang="zh-CN" altLang="en-US" sz="2800" dirty="0">
                <a:latin typeface="楷体" panose="02010609060101010101" pitchFamily="49" charset="-122"/>
                <a:ea typeface="楷体" panose="02010609060101010101" pitchFamily="49" charset="-122"/>
              </a:rPr>
              <a:t>的资助资金，主要用于作品演出，参加下基层、进校园等文化惠民活动。</a:t>
            </a:r>
          </a:p>
        </p:txBody>
      </p:sp>
      <p:sp>
        <p:nvSpPr>
          <p:cNvPr id="3" name="文本框 2"/>
          <p:cNvSpPr txBox="1"/>
          <p:nvPr/>
        </p:nvSpPr>
        <p:spPr>
          <a:xfrm>
            <a:off x="783796" y="1194791"/>
            <a:ext cx="6144127" cy="738664"/>
          </a:xfrm>
          <a:prstGeom prst="rect">
            <a:avLst/>
          </a:prstGeom>
          <a:noFill/>
        </p:spPr>
        <p:txBody>
          <a:bodyPr wrap="square" rtlCol="0">
            <a:spAutoFit/>
          </a:bodyPr>
          <a:lstStyle/>
          <a:p>
            <a:r>
              <a:rPr lang="zh-CN" altLang="en-US" sz="4200" b="1" dirty="0" smtClean="0">
                <a:latin typeface="华文中宋" panose="02010600040101010101" pitchFamily="2" charset="-122"/>
                <a:ea typeface="华文中宋" panose="02010600040101010101" pitchFamily="2" charset="-122"/>
              </a:rPr>
              <a:t>小型剧（节）目和作品</a:t>
            </a:r>
            <a:endParaRPr lang="zh-CN" altLang="en-US" sz="4200" b="1" dirty="0">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val="1581261827"/>
      </p:ext>
    </p:extLst>
  </p:cSld>
  <p:clrMapOvr>
    <a:masterClrMapping/>
  </p:clrMapOvr>
  <mc:AlternateContent xmlns:mc="http://schemas.openxmlformats.org/markup-compatibility/2006" xmlns:p14="http://schemas.microsoft.com/office/powerpoint/2010/main">
    <mc:Choice Requires="p14">
      <p:transition spd="slow" p14:dur="16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a:extLst>
              <a:ext uri="{FF2B5EF4-FFF2-40B4-BE49-F238E27FC236}">
                <a16:creationId xmlns:a16="http://schemas.microsoft.com/office/drawing/2014/main" id="{69562965-4BDF-44DF-8F55-5AB905D0FB4C}"/>
              </a:ext>
            </a:extLst>
          </p:cNvPr>
          <p:cNvPicPr>
            <a:picLocks noChangeAspect="1"/>
          </p:cNvPicPr>
          <p:nvPr/>
        </p:nvPicPr>
        <p:blipFill>
          <a:blip r:embed="rId3"/>
          <a:srcRect l="4103" t="6972" r="3906" b="10153"/>
          <a:stretch>
            <a:fillRect/>
          </a:stretch>
        </p:blipFill>
        <p:spPr>
          <a:xfrm>
            <a:off x="19780" y="119291"/>
            <a:ext cx="4212235" cy="859421"/>
          </a:xfrm>
          <a:prstGeom prst="rect">
            <a:avLst/>
          </a:prstGeom>
        </p:spPr>
      </p:pic>
      <p:cxnSp>
        <p:nvCxnSpPr>
          <p:cNvPr id="4" name="直接连接符 3"/>
          <p:cNvCxnSpPr/>
          <p:nvPr/>
        </p:nvCxnSpPr>
        <p:spPr>
          <a:xfrm>
            <a:off x="139700" y="897255"/>
            <a:ext cx="11899265" cy="0"/>
          </a:xfrm>
          <a:prstGeom prst="line">
            <a:avLst/>
          </a:prstGeom>
        </p:spPr>
        <p:style>
          <a:lnRef idx="1">
            <a:schemeClr val="accent2"/>
          </a:lnRef>
          <a:fillRef idx="0">
            <a:schemeClr val="accent2"/>
          </a:fillRef>
          <a:effectRef idx="0">
            <a:schemeClr val="accent2"/>
          </a:effectRef>
          <a:fontRef idx="minor">
            <a:schemeClr val="tx1"/>
          </a:fontRef>
        </p:style>
      </p:cxnSp>
      <p:sp>
        <p:nvSpPr>
          <p:cNvPr id="5" name="文本框 4"/>
          <p:cNvSpPr txBox="1"/>
          <p:nvPr/>
        </p:nvSpPr>
        <p:spPr>
          <a:xfrm>
            <a:off x="380687" y="1028186"/>
            <a:ext cx="6144127" cy="738664"/>
          </a:xfrm>
          <a:prstGeom prst="rect">
            <a:avLst/>
          </a:prstGeom>
          <a:noFill/>
        </p:spPr>
        <p:txBody>
          <a:bodyPr wrap="square" rtlCol="0">
            <a:spAutoFit/>
          </a:bodyPr>
          <a:lstStyle/>
          <a:p>
            <a:r>
              <a:rPr lang="zh-CN" altLang="en-US" sz="4200" b="1" dirty="0" smtClean="0">
                <a:latin typeface="华文中宋" panose="02010600040101010101" pitchFamily="2" charset="-122"/>
                <a:ea typeface="华文中宋" panose="02010600040101010101" pitchFamily="2" charset="-122"/>
              </a:rPr>
              <a:t>美术创作项目</a:t>
            </a:r>
            <a:endParaRPr lang="zh-CN" altLang="en-US" sz="4200" b="1" dirty="0">
              <a:latin typeface="华文中宋" panose="02010600040101010101" pitchFamily="2" charset="-122"/>
              <a:ea typeface="华文中宋" panose="02010600040101010101" pitchFamily="2" charset="-122"/>
            </a:endParaRPr>
          </a:p>
        </p:txBody>
      </p:sp>
      <p:sp>
        <p:nvSpPr>
          <p:cNvPr id="7" name="文本框 6"/>
          <p:cNvSpPr txBox="1"/>
          <p:nvPr/>
        </p:nvSpPr>
        <p:spPr>
          <a:xfrm>
            <a:off x="380687" y="1862051"/>
            <a:ext cx="11658278" cy="4901342"/>
          </a:xfrm>
          <a:prstGeom prst="rect">
            <a:avLst/>
          </a:prstGeom>
          <a:noFill/>
        </p:spPr>
        <p:txBody>
          <a:bodyPr wrap="square" rtlCol="0">
            <a:spAutoFit/>
          </a:bodyPr>
          <a:lstStyle/>
          <a:p>
            <a:pPr>
              <a:lnSpc>
                <a:spcPts val="3500"/>
              </a:lnSpc>
            </a:pPr>
            <a:r>
              <a:rPr lang="zh-CN" altLang="en-US" sz="2400" dirty="0" smtClean="0">
                <a:latin typeface="华文楷体" panose="02010600040101010101" pitchFamily="2" charset="-122"/>
                <a:ea typeface="华文楷体" panose="02010600040101010101" pitchFamily="2" charset="-122"/>
              </a:rPr>
              <a:t>    </a:t>
            </a:r>
            <a:r>
              <a:rPr lang="zh-CN" altLang="en-US" sz="2400" dirty="0" smtClean="0">
                <a:latin typeface="楷体" panose="02010609060101010101" pitchFamily="49" charset="-122"/>
                <a:ea typeface="楷体" panose="02010609060101010101" pitchFamily="49" charset="-122"/>
              </a:rPr>
              <a:t>（</a:t>
            </a:r>
            <a:r>
              <a:rPr lang="zh-CN" altLang="en-US" sz="2400" dirty="0">
                <a:latin typeface="楷体" panose="02010609060101010101" pitchFamily="49" charset="-122"/>
                <a:ea typeface="楷体" panose="02010609060101010101" pitchFamily="49" charset="-122"/>
              </a:rPr>
              <a:t>一</a:t>
            </a:r>
            <a:r>
              <a:rPr lang="zh-CN" altLang="en-US" sz="2400" dirty="0" smtClean="0">
                <a:latin typeface="楷体" panose="02010609060101010101" pitchFamily="49" charset="-122"/>
                <a:ea typeface="楷体" panose="02010609060101010101" pitchFamily="49" charset="-122"/>
              </a:rPr>
              <a:t>）资助中国画</a:t>
            </a:r>
            <a:r>
              <a:rPr lang="zh-CN" altLang="en-US" sz="2400" dirty="0">
                <a:latin typeface="楷体" panose="02010609060101010101" pitchFamily="49" charset="-122"/>
                <a:ea typeface="楷体" panose="02010609060101010101" pitchFamily="49" charset="-122"/>
              </a:rPr>
              <a:t>、油画、版画、雕塑、水彩（粉）画、漆画和书法、篆刻等新作品创作</a:t>
            </a:r>
            <a:r>
              <a:rPr lang="zh-CN" altLang="en-US" sz="2400" dirty="0" smtClean="0">
                <a:latin typeface="楷体" panose="02010609060101010101" pitchFamily="49" charset="-122"/>
                <a:ea typeface="楷体" panose="02010609060101010101" pitchFamily="49" charset="-122"/>
              </a:rPr>
              <a:t>。</a:t>
            </a:r>
            <a:endParaRPr lang="en-US" altLang="zh-CN" sz="2400" dirty="0" smtClean="0">
              <a:latin typeface="楷体" panose="02010609060101010101" pitchFamily="49" charset="-122"/>
              <a:ea typeface="楷体" panose="02010609060101010101" pitchFamily="49" charset="-122"/>
            </a:endParaRPr>
          </a:p>
          <a:p>
            <a:pPr>
              <a:lnSpc>
                <a:spcPts val="3500"/>
              </a:lnSpc>
              <a:spcBef>
                <a:spcPts val="600"/>
              </a:spcBef>
            </a:pPr>
            <a:r>
              <a:rPr lang="zh-CN" altLang="en-US" sz="2400" dirty="0" smtClean="0">
                <a:latin typeface="楷体" panose="02010609060101010101" pitchFamily="49" charset="-122"/>
                <a:ea typeface="楷体" panose="02010609060101010101" pitchFamily="49" charset="-122"/>
              </a:rPr>
              <a:t>  </a:t>
            </a:r>
            <a:r>
              <a:rPr lang="zh-CN" altLang="en-US" sz="2400" dirty="0" smtClean="0">
                <a:solidFill>
                  <a:srgbClr val="FF0000"/>
                </a:solidFill>
                <a:latin typeface="楷体" panose="02010609060101010101" pitchFamily="49" charset="-122"/>
                <a:ea typeface="楷体" panose="02010609060101010101" pitchFamily="49" charset="-122"/>
              </a:rPr>
              <a:t>（</a:t>
            </a:r>
            <a:r>
              <a:rPr lang="zh-CN" altLang="en-US" sz="2400" dirty="0">
                <a:solidFill>
                  <a:srgbClr val="FF0000"/>
                </a:solidFill>
                <a:latin typeface="楷体" panose="02010609060101010101" pitchFamily="49" charset="-122"/>
                <a:ea typeface="楷体" panose="02010609060101010101" pitchFamily="49" charset="-122"/>
              </a:rPr>
              <a:t>二</a:t>
            </a:r>
            <a:r>
              <a:rPr lang="zh-CN" altLang="en-US" sz="2400" dirty="0" smtClean="0">
                <a:solidFill>
                  <a:srgbClr val="FF0000"/>
                </a:solidFill>
                <a:latin typeface="楷体" panose="02010609060101010101" pitchFamily="49" charset="-122"/>
                <a:ea typeface="楷体" panose="02010609060101010101" pitchFamily="49" charset="-122"/>
              </a:rPr>
              <a:t>）创作重点</a:t>
            </a:r>
            <a:endParaRPr lang="en-US" altLang="zh-CN" sz="2400" dirty="0" smtClean="0">
              <a:solidFill>
                <a:srgbClr val="FF0000"/>
              </a:solidFill>
              <a:latin typeface="楷体" panose="02010609060101010101" pitchFamily="49" charset="-122"/>
              <a:ea typeface="楷体" panose="02010609060101010101" pitchFamily="49" charset="-122"/>
            </a:endParaRPr>
          </a:p>
          <a:p>
            <a:pPr marL="342900" indent="-342900">
              <a:lnSpc>
                <a:spcPts val="3600"/>
              </a:lnSpc>
              <a:spcBef>
                <a:spcPts val="600"/>
              </a:spcBef>
              <a:buFont typeface="Wingdings" panose="05000000000000000000" pitchFamily="2" charset="2"/>
              <a:buChar char="Ø"/>
            </a:pPr>
            <a:r>
              <a:rPr lang="zh-CN" altLang="en-US" sz="2400" dirty="0" smtClean="0">
                <a:latin typeface="仿宋" panose="02010609060101010101" pitchFamily="49" charset="-122"/>
                <a:ea typeface="仿宋" panose="02010609060101010101" pitchFamily="49" charset="-122"/>
              </a:rPr>
              <a:t> </a:t>
            </a:r>
            <a:r>
              <a:rPr lang="zh-CN" altLang="en-US" sz="2400" dirty="0" smtClean="0">
                <a:latin typeface="楷体" panose="02010609060101010101" pitchFamily="49" charset="-122"/>
                <a:ea typeface="楷体" panose="02010609060101010101" pitchFamily="49" charset="-122"/>
              </a:rPr>
              <a:t>以</a:t>
            </a:r>
            <a:r>
              <a:rPr lang="zh-CN" altLang="en-US" sz="2400" dirty="0">
                <a:latin typeface="楷体" panose="02010609060101010101" pitchFamily="49" charset="-122"/>
                <a:ea typeface="楷体" panose="02010609060101010101" pitchFamily="49" charset="-122"/>
              </a:rPr>
              <a:t>现实主义精神和浪漫主义情怀观照人民的生活、命运、情感，反映人民的喜</a:t>
            </a:r>
            <a:r>
              <a:rPr lang="zh-CN" altLang="en-US" sz="2400" dirty="0" smtClean="0">
                <a:latin typeface="楷体" panose="02010609060101010101" pitchFamily="49" charset="-122"/>
                <a:ea typeface="楷体" panose="02010609060101010101" pitchFamily="49" charset="-122"/>
              </a:rPr>
              <a:t>怒 哀乐</a:t>
            </a:r>
            <a:r>
              <a:rPr lang="zh-CN" altLang="en-US" sz="2400" dirty="0">
                <a:latin typeface="楷体" panose="02010609060101010101" pitchFamily="49" charset="-122"/>
                <a:ea typeface="楷体" panose="02010609060101010101" pitchFamily="49" charset="-122"/>
              </a:rPr>
              <a:t>和气象万千的生活景象，讴歌奋斗人生、刻画最美人物、描绘祖国秀美山河</a:t>
            </a:r>
            <a:r>
              <a:rPr lang="zh-CN" altLang="en-US" sz="2400" dirty="0" smtClean="0">
                <a:latin typeface="楷体" panose="02010609060101010101" pitchFamily="49" charset="-122"/>
                <a:ea typeface="楷体" panose="02010609060101010101" pitchFamily="49" charset="-122"/>
              </a:rPr>
              <a:t>，</a:t>
            </a:r>
            <a:r>
              <a:rPr lang="zh-CN" altLang="en-US" sz="2400" dirty="0" smtClean="0">
                <a:solidFill>
                  <a:srgbClr val="FF0000"/>
                </a:solidFill>
                <a:latin typeface="楷体" panose="02010609060101010101" pitchFamily="49" charset="-122"/>
                <a:ea typeface="楷体" panose="02010609060101010101" pitchFamily="49" charset="-122"/>
              </a:rPr>
              <a:t>具有</a:t>
            </a:r>
            <a:r>
              <a:rPr lang="zh-CN" altLang="en-US" sz="2400" dirty="0">
                <a:solidFill>
                  <a:srgbClr val="FF0000"/>
                </a:solidFill>
                <a:latin typeface="楷体" panose="02010609060101010101" pitchFamily="49" charset="-122"/>
                <a:ea typeface="楷体" panose="02010609060101010101" pitchFamily="49" charset="-122"/>
              </a:rPr>
              <a:t>显著时代意义和历史、文化、学术价值的美术</a:t>
            </a:r>
            <a:r>
              <a:rPr lang="zh-CN" altLang="en-US" sz="2400" dirty="0" smtClean="0">
                <a:solidFill>
                  <a:srgbClr val="FF0000"/>
                </a:solidFill>
                <a:latin typeface="楷体" panose="02010609060101010101" pitchFamily="49" charset="-122"/>
                <a:ea typeface="楷体" panose="02010609060101010101" pitchFamily="49" charset="-122"/>
              </a:rPr>
              <a:t>作品</a:t>
            </a:r>
            <a:r>
              <a:rPr lang="zh-CN" altLang="en-US" sz="2400" dirty="0" smtClean="0">
                <a:latin typeface="楷体" panose="02010609060101010101" pitchFamily="49" charset="-122"/>
                <a:ea typeface="楷体" panose="02010609060101010101" pitchFamily="49" charset="-122"/>
              </a:rPr>
              <a:t>。</a:t>
            </a:r>
            <a:endParaRPr lang="en-US" altLang="zh-CN" sz="2400" dirty="0" smtClean="0">
              <a:latin typeface="楷体" panose="02010609060101010101" pitchFamily="49" charset="-122"/>
              <a:ea typeface="楷体" panose="02010609060101010101" pitchFamily="49" charset="-122"/>
            </a:endParaRPr>
          </a:p>
          <a:p>
            <a:pPr marL="342900" indent="-342900">
              <a:lnSpc>
                <a:spcPts val="3600"/>
              </a:lnSpc>
              <a:spcBef>
                <a:spcPts val="600"/>
              </a:spcBef>
              <a:buFont typeface="Wingdings" panose="05000000000000000000" pitchFamily="2" charset="2"/>
              <a:buChar char="Ø"/>
            </a:pPr>
            <a:r>
              <a:rPr lang="zh-CN" altLang="en-US" sz="2400" dirty="0" smtClean="0">
                <a:latin typeface="楷体" panose="02010609060101010101" pitchFamily="49" charset="-122"/>
                <a:ea typeface="楷体" panose="02010609060101010101" pitchFamily="49" charset="-122"/>
              </a:rPr>
              <a:t> </a:t>
            </a:r>
            <a:r>
              <a:rPr lang="zh-CN" altLang="en-US" sz="2400" dirty="0" smtClean="0">
                <a:solidFill>
                  <a:srgbClr val="FF0000"/>
                </a:solidFill>
                <a:latin typeface="楷体" panose="02010609060101010101" pitchFamily="49" charset="-122"/>
                <a:ea typeface="楷体" panose="02010609060101010101" pitchFamily="49" charset="-122"/>
              </a:rPr>
              <a:t>聚焦历史题材和现实题材的主题性美术作品</a:t>
            </a:r>
            <a:r>
              <a:rPr lang="zh-CN" altLang="en-US" sz="2400" dirty="0" smtClean="0">
                <a:latin typeface="楷体" panose="02010609060101010101" pitchFamily="49" charset="-122"/>
                <a:ea typeface="楷体" panose="02010609060101010101" pitchFamily="49" charset="-122"/>
              </a:rPr>
              <a:t>，</a:t>
            </a:r>
            <a:r>
              <a:rPr lang="zh-CN" altLang="en-US" sz="2400" dirty="0">
                <a:latin typeface="楷体" panose="02010609060101010101" pitchFamily="49" charset="-122"/>
                <a:ea typeface="楷体" panose="02010609060101010101" pitchFamily="49" charset="-122"/>
              </a:rPr>
              <a:t>特别是反映党的十八大以来党和国家事业取得的历史性成就、发生的历史性变革，弘扬以爱国主义为核心的民族精神和以改革创新为核心的时代精神，弘扬伟大建党精神，唱响昂扬的时代主旋律的主题性美术作品</a:t>
            </a:r>
            <a:r>
              <a:rPr lang="zh-CN" altLang="en-US" sz="2400" dirty="0" smtClean="0">
                <a:latin typeface="楷体" panose="02010609060101010101" pitchFamily="49" charset="-122"/>
                <a:ea typeface="楷体" panose="02010609060101010101" pitchFamily="49" charset="-122"/>
              </a:rPr>
              <a:t>。</a:t>
            </a:r>
            <a:endParaRPr lang="en-US" altLang="zh-CN" sz="2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619432565"/>
      </p:ext>
    </p:extLst>
  </p:cSld>
  <p:clrMapOvr>
    <a:masterClrMapping/>
  </p:clrMapOvr>
  <mc:AlternateContent xmlns:mc="http://schemas.openxmlformats.org/markup-compatibility/2006" xmlns:p14="http://schemas.microsoft.com/office/powerpoint/2010/main">
    <mc:Choice Requires="p14">
      <p:transition spd="slow" p14:dur="16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a:extLst>
              <a:ext uri="{FF2B5EF4-FFF2-40B4-BE49-F238E27FC236}">
                <a16:creationId xmlns:a16="http://schemas.microsoft.com/office/drawing/2014/main" id="{69562965-4BDF-44DF-8F55-5AB905D0FB4C}"/>
              </a:ext>
            </a:extLst>
          </p:cNvPr>
          <p:cNvPicPr>
            <a:picLocks noChangeAspect="1"/>
          </p:cNvPicPr>
          <p:nvPr/>
        </p:nvPicPr>
        <p:blipFill>
          <a:blip r:embed="rId3"/>
          <a:srcRect l="4103" t="6972" r="3906" b="10153"/>
          <a:stretch>
            <a:fillRect/>
          </a:stretch>
        </p:blipFill>
        <p:spPr>
          <a:xfrm>
            <a:off x="19780" y="119291"/>
            <a:ext cx="4212235" cy="859421"/>
          </a:xfrm>
          <a:prstGeom prst="rect">
            <a:avLst/>
          </a:prstGeom>
        </p:spPr>
      </p:pic>
      <p:cxnSp>
        <p:nvCxnSpPr>
          <p:cNvPr id="4" name="直接连接符 3"/>
          <p:cNvCxnSpPr/>
          <p:nvPr/>
        </p:nvCxnSpPr>
        <p:spPr>
          <a:xfrm>
            <a:off x="139700" y="897255"/>
            <a:ext cx="11899265" cy="0"/>
          </a:xfrm>
          <a:prstGeom prst="line">
            <a:avLst/>
          </a:prstGeom>
        </p:spPr>
        <p:style>
          <a:lnRef idx="1">
            <a:schemeClr val="accent2"/>
          </a:lnRef>
          <a:fillRef idx="0">
            <a:schemeClr val="accent2"/>
          </a:fillRef>
          <a:effectRef idx="0">
            <a:schemeClr val="accent2"/>
          </a:effectRef>
          <a:fontRef idx="minor">
            <a:schemeClr val="tx1"/>
          </a:fontRef>
        </p:style>
      </p:cxnSp>
      <p:sp>
        <p:nvSpPr>
          <p:cNvPr id="5" name="文本框 4"/>
          <p:cNvSpPr txBox="1"/>
          <p:nvPr/>
        </p:nvSpPr>
        <p:spPr>
          <a:xfrm>
            <a:off x="691163" y="1387344"/>
            <a:ext cx="6144127" cy="738664"/>
          </a:xfrm>
          <a:prstGeom prst="rect">
            <a:avLst/>
          </a:prstGeom>
          <a:noFill/>
        </p:spPr>
        <p:txBody>
          <a:bodyPr wrap="square" rtlCol="0">
            <a:spAutoFit/>
          </a:bodyPr>
          <a:lstStyle/>
          <a:p>
            <a:r>
              <a:rPr lang="zh-CN" altLang="en-US" sz="4200" b="1" dirty="0" smtClean="0">
                <a:latin typeface="华文中宋" panose="02010600040101010101" pitchFamily="2" charset="-122"/>
                <a:ea typeface="华文中宋" panose="02010600040101010101" pitchFamily="2" charset="-122"/>
              </a:rPr>
              <a:t>美术创作项目</a:t>
            </a:r>
            <a:endParaRPr lang="zh-CN" altLang="en-US" sz="4200" b="1" dirty="0">
              <a:latin typeface="华文中宋" panose="02010600040101010101" pitchFamily="2" charset="-122"/>
              <a:ea typeface="华文中宋" panose="02010600040101010101" pitchFamily="2" charset="-122"/>
            </a:endParaRPr>
          </a:p>
        </p:txBody>
      </p:sp>
      <p:sp>
        <p:nvSpPr>
          <p:cNvPr id="7" name="文本框 6"/>
          <p:cNvSpPr txBox="1"/>
          <p:nvPr/>
        </p:nvSpPr>
        <p:spPr>
          <a:xfrm>
            <a:off x="691163" y="2420340"/>
            <a:ext cx="10796337" cy="3400931"/>
          </a:xfrm>
          <a:prstGeom prst="rect">
            <a:avLst/>
          </a:prstGeom>
          <a:noFill/>
        </p:spPr>
        <p:txBody>
          <a:bodyPr wrap="square" rtlCol="0">
            <a:spAutoFit/>
          </a:bodyPr>
          <a:lstStyle/>
          <a:p>
            <a:pPr>
              <a:lnSpc>
                <a:spcPts val="4200"/>
              </a:lnSpc>
              <a:spcBef>
                <a:spcPts val="600"/>
              </a:spcBef>
            </a:pPr>
            <a:r>
              <a:rPr lang="zh-CN" altLang="en-US" sz="2400" dirty="0" smtClean="0">
                <a:latin typeface="华文楷体" panose="02010600040101010101" pitchFamily="2" charset="-122"/>
                <a:ea typeface="华文楷体" panose="02010600040101010101" pitchFamily="2" charset="-122"/>
              </a:rPr>
              <a:t>     </a:t>
            </a:r>
            <a:r>
              <a:rPr lang="zh-CN" altLang="en-US" sz="2800" dirty="0" smtClean="0">
                <a:latin typeface="楷体" panose="02010609060101010101" pitchFamily="49" charset="-122"/>
                <a:ea typeface="楷体" panose="02010609060101010101" pitchFamily="49" charset="-122"/>
              </a:rPr>
              <a:t>（</a:t>
            </a:r>
            <a:r>
              <a:rPr lang="zh-CN" altLang="en-US" sz="2800" dirty="0">
                <a:latin typeface="楷体" panose="02010609060101010101" pitchFamily="49" charset="-122"/>
                <a:ea typeface="楷体" panose="02010609060101010101" pitchFamily="49" charset="-122"/>
              </a:rPr>
              <a:t>三</a:t>
            </a:r>
            <a:r>
              <a:rPr lang="zh-CN" altLang="en-US" sz="2800" dirty="0" smtClean="0">
                <a:latin typeface="楷体" panose="02010609060101010101" pitchFamily="49" charset="-122"/>
                <a:ea typeface="楷体" panose="02010609060101010101" pitchFamily="49" charset="-122"/>
              </a:rPr>
              <a:t>）个人</a:t>
            </a:r>
            <a:r>
              <a:rPr lang="zh-CN" altLang="en-US" sz="2800" dirty="0">
                <a:latin typeface="楷体" panose="02010609060101010101" pitchFamily="49" charset="-122"/>
                <a:ea typeface="楷体" panose="02010609060101010101" pitchFamily="49" charset="-122"/>
              </a:rPr>
              <a:t>申报，且对年龄未做出限制</a:t>
            </a:r>
            <a:r>
              <a:rPr lang="zh-CN" altLang="en-US" sz="2800" dirty="0" smtClean="0">
                <a:latin typeface="楷体" panose="02010609060101010101" pitchFamily="49" charset="-122"/>
                <a:ea typeface="楷体" panose="02010609060101010101" pitchFamily="49" charset="-122"/>
              </a:rPr>
              <a:t>。可以</a:t>
            </a:r>
            <a:r>
              <a:rPr lang="zh-CN" altLang="en-US" sz="2800" dirty="0">
                <a:latin typeface="楷体" panose="02010609060101010101" pitchFamily="49" charset="-122"/>
                <a:ea typeface="楷体" panose="02010609060101010101" pitchFamily="49" charset="-122"/>
              </a:rPr>
              <a:t>以艺术工作者个人联合申报的方式进行，并由创作团队其他成员签署同意意见。由项目申报主体所在地区或所属系统县级及以上文化和旅游行政部门、美术家协会（学会）、画（书）院、美术馆或开设美术创作研究专业的高等院校（所）等机构、单位出具推荐意见。</a:t>
            </a:r>
            <a:endParaRPr lang="en-US" altLang="zh-CN" sz="2800" dirty="0" smtClean="0">
              <a:latin typeface="楷体" panose="02010609060101010101" pitchFamily="49" charset="-122"/>
              <a:ea typeface="楷体" panose="02010609060101010101" pitchFamily="49" charset="-122"/>
            </a:endParaRPr>
          </a:p>
          <a:p>
            <a:pPr>
              <a:lnSpc>
                <a:spcPts val="4200"/>
              </a:lnSpc>
              <a:spcBef>
                <a:spcPts val="600"/>
              </a:spcBef>
            </a:pPr>
            <a:r>
              <a:rPr lang="zh-CN" altLang="en-US" sz="2800" dirty="0" smtClean="0">
                <a:latin typeface="楷体" panose="02010609060101010101" pitchFamily="49" charset="-122"/>
                <a:ea typeface="楷体" panose="02010609060101010101" pitchFamily="49" charset="-122"/>
              </a:rPr>
              <a:t>  （</a:t>
            </a:r>
            <a:r>
              <a:rPr lang="zh-CN" altLang="en-US" sz="2800" dirty="0">
                <a:latin typeface="楷体" panose="02010609060101010101" pitchFamily="49" charset="-122"/>
                <a:ea typeface="楷体" panose="02010609060101010101" pitchFamily="49" charset="-122"/>
              </a:rPr>
              <a:t>四）可申请</a:t>
            </a:r>
            <a:r>
              <a:rPr lang="zh-CN" altLang="en-US" sz="2800" dirty="0">
                <a:solidFill>
                  <a:srgbClr val="FF0000"/>
                </a:solidFill>
                <a:latin typeface="楷体" panose="02010609060101010101" pitchFamily="49" charset="-122"/>
                <a:ea typeface="楷体" panose="02010609060101010101" pitchFamily="49" charset="-122"/>
              </a:rPr>
              <a:t>不超过</a:t>
            </a:r>
            <a:r>
              <a:rPr lang="en-US" altLang="zh-CN" sz="2800" dirty="0">
                <a:solidFill>
                  <a:srgbClr val="FF0000"/>
                </a:solidFill>
                <a:latin typeface="楷体" panose="02010609060101010101" pitchFamily="49" charset="-122"/>
                <a:ea typeface="楷体" panose="02010609060101010101" pitchFamily="49" charset="-122"/>
              </a:rPr>
              <a:t>10</a:t>
            </a:r>
            <a:r>
              <a:rPr lang="zh-CN" altLang="en-US" sz="2800" dirty="0">
                <a:solidFill>
                  <a:srgbClr val="FF0000"/>
                </a:solidFill>
                <a:latin typeface="楷体" panose="02010609060101010101" pitchFamily="49" charset="-122"/>
                <a:ea typeface="楷体" panose="02010609060101010101" pitchFamily="49" charset="-122"/>
              </a:rPr>
              <a:t>万元</a:t>
            </a:r>
            <a:r>
              <a:rPr lang="zh-CN" altLang="en-US" sz="2800" dirty="0">
                <a:latin typeface="楷体" panose="02010609060101010101" pitchFamily="49" charset="-122"/>
                <a:ea typeface="楷体" panose="02010609060101010101" pitchFamily="49" charset="-122"/>
              </a:rPr>
              <a:t>的资助</a:t>
            </a:r>
            <a:r>
              <a:rPr lang="zh-CN" altLang="en-US" sz="2800" dirty="0" smtClean="0">
                <a:latin typeface="楷体" panose="02010609060101010101" pitchFamily="49" charset="-122"/>
                <a:ea typeface="楷体" panose="02010609060101010101" pitchFamily="49" charset="-122"/>
              </a:rPr>
              <a:t>资金。</a:t>
            </a:r>
            <a:endParaRPr lang="zh-CN" altLang="en-US" sz="28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53362802"/>
      </p:ext>
    </p:extLst>
  </p:cSld>
  <p:clrMapOvr>
    <a:masterClrMapping/>
  </p:clrMapOvr>
  <mc:AlternateContent xmlns:mc="http://schemas.openxmlformats.org/markup-compatibility/2006" xmlns:p14="http://schemas.microsoft.com/office/powerpoint/2010/main">
    <mc:Choice Requires="p14">
      <p:transition spd="slow" p14:dur="16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p:nvPr/>
        </p:nvSpPr>
        <p:spPr>
          <a:xfrm>
            <a:off x="4102100" y="1598612"/>
            <a:ext cx="309880" cy="4603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a:spcBef>
                <a:spcPct val="0"/>
              </a:spcBef>
              <a:buNone/>
            </a:pPr>
            <a:endParaRPr lang="zh-CN" altLang="zh-CN" sz="2400" dirty="0">
              <a:latin typeface="Arial" panose="020B0604020202020204" pitchFamily="34" charset="0"/>
            </a:endParaRPr>
          </a:p>
        </p:txBody>
      </p:sp>
      <p:sp>
        <p:nvSpPr>
          <p:cNvPr id="21507" name="TextBox 7"/>
          <p:cNvSpPr txBox="1"/>
          <p:nvPr/>
        </p:nvSpPr>
        <p:spPr>
          <a:xfrm>
            <a:off x="1915302" y="1598296"/>
            <a:ext cx="5570756" cy="669414"/>
          </a:xfrm>
          <a:prstGeom prst="rect">
            <a:avLst/>
          </a:prstGeom>
          <a:noFill/>
          <a:ln w="9525">
            <a:noFill/>
          </a:ln>
        </p:spPr>
        <p:txBody>
          <a:bodyPr wrap="none">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eaLnBrk="1" hangingPunct="1">
              <a:lnSpc>
                <a:spcPts val="4500"/>
              </a:lnSpc>
              <a:spcBef>
                <a:spcPct val="0"/>
              </a:spcBef>
              <a:buNone/>
            </a:pPr>
            <a:r>
              <a:rPr lang="zh-CN" altLang="en-US" sz="4200" b="1" dirty="0">
                <a:latin typeface="华文中宋" panose="02010600040101010101" charset="-122"/>
                <a:ea typeface="华文中宋" panose="02010600040101010101" charset="-122"/>
              </a:rPr>
              <a:t>传播交流推广资助项目</a:t>
            </a:r>
          </a:p>
        </p:txBody>
      </p:sp>
      <p:sp>
        <p:nvSpPr>
          <p:cNvPr id="10245" name="TextBox 10"/>
          <p:cNvSpPr txBox="1">
            <a:spLocks noChangeArrowheads="1"/>
          </p:cNvSpPr>
          <p:nvPr/>
        </p:nvSpPr>
        <p:spPr bwMode="auto">
          <a:xfrm>
            <a:off x="2618996" y="2875397"/>
            <a:ext cx="7586133" cy="541174"/>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lvl="0" eaLnBrk="1" fontAlgn="base" hangingPunct="1">
              <a:lnSpc>
                <a:spcPts val="3500"/>
              </a:lnSpc>
              <a:spcBef>
                <a:spcPct val="0"/>
              </a:spcBef>
              <a:spcAft>
                <a:spcPct val="0"/>
              </a:spcAft>
              <a:defRPr/>
            </a:pPr>
            <a:r>
              <a:rPr lang="zh-CN" altLang="en-US" sz="3200" b="1" dirty="0">
                <a:latin typeface="黑体" panose="02010609060101010101" pitchFamily="49" charset="-122"/>
                <a:ea typeface="黑体" panose="02010609060101010101" pitchFamily="49" charset="-122"/>
              </a:rPr>
              <a:t>舞台艺术作品演出</a:t>
            </a:r>
            <a:endParaRPr lang="en-US" altLang="zh-CN" sz="3200" b="1" dirty="0">
              <a:solidFill>
                <a:schemeClr val="tx1">
                  <a:lumMod val="50000"/>
                  <a:lumOff val="50000"/>
                </a:schemeClr>
              </a:solidFill>
              <a:latin typeface="黑体" panose="02010609060101010101" pitchFamily="49" charset="-122"/>
              <a:ea typeface="黑体" panose="02010609060101010101" pitchFamily="49" charset="-122"/>
            </a:endParaRPr>
          </a:p>
        </p:txBody>
      </p:sp>
      <p:sp>
        <p:nvSpPr>
          <p:cNvPr id="21509" name="TextBox 9"/>
          <p:cNvSpPr txBox="1"/>
          <p:nvPr/>
        </p:nvSpPr>
        <p:spPr>
          <a:xfrm>
            <a:off x="403866" y="4981094"/>
            <a:ext cx="12654694" cy="892552"/>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eaLnBrk="1" hangingPunct="1">
              <a:spcBef>
                <a:spcPct val="0"/>
              </a:spcBef>
              <a:buNone/>
            </a:pPr>
            <a:r>
              <a:rPr lang="zh-CN" altLang="en-US" sz="2600" dirty="0" smtClean="0">
                <a:solidFill>
                  <a:srgbClr val="FF0000"/>
                </a:solidFill>
                <a:latin typeface="华文楷体" panose="02010600040101010101" pitchFamily="2" charset="-122"/>
                <a:ea typeface="华文楷体" panose="02010600040101010101" pitchFamily="2" charset="-122"/>
                <a:cs typeface="宋体" panose="02010600030101010101" pitchFamily="2" charset="-122"/>
              </a:rPr>
              <a:t>特别注意：</a:t>
            </a:r>
            <a:r>
              <a:rPr lang="zh-CN" altLang="en-US" sz="2600" dirty="0" smtClean="0">
                <a:latin typeface="华文楷体" panose="02010600040101010101" pitchFamily="2" charset="-122"/>
                <a:ea typeface="华文楷体" panose="02010600040101010101" pitchFamily="2" charset="-122"/>
                <a:cs typeface="宋体" panose="02010600030101010101" pitchFamily="2" charset="-122"/>
              </a:rPr>
              <a:t>不资助</a:t>
            </a:r>
            <a:r>
              <a:rPr lang="zh-CN" altLang="zh-CN" sz="2600" dirty="0" smtClean="0">
                <a:latin typeface="华文楷体" panose="02010600040101010101" pitchFamily="2" charset="-122"/>
                <a:ea typeface="华文楷体" panose="02010600040101010101" pitchFamily="2" charset="-122"/>
                <a:cs typeface="宋体" panose="02010600030101010101" pitchFamily="2" charset="-122"/>
              </a:rPr>
              <a:t>运用</a:t>
            </a:r>
            <a:r>
              <a:rPr lang="zh-CN" altLang="zh-CN" sz="2600" dirty="0">
                <a:latin typeface="华文楷体" panose="02010600040101010101" pitchFamily="2" charset="-122"/>
                <a:ea typeface="华文楷体" panose="02010600040101010101" pitchFamily="2" charset="-122"/>
                <a:cs typeface="宋体" panose="02010600030101010101" pitchFamily="2" charset="-122"/>
              </a:rPr>
              <a:t>新媒体通过互联网开展的演播</a:t>
            </a:r>
            <a:r>
              <a:rPr lang="zh-CN" altLang="zh-CN" sz="2600" dirty="0" smtClean="0">
                <a:latin typeface="华文楷体" panose="02010600040101010101" pitchFamily="2" charset="-122"/>
                <a:ea typeface="华文楷体" panose="02010600040101010101" pitchFamily="2" charset="-122"/>
                <a:cs typeface="宋体" panose="02010600030101010101" pitchFamily="2" charset="-122"/>
              </a:rPr>
              <a:t>活动</a:t>
            </a:r>
            <a:endParaRPr lang="en-US" altLang="zh-CN" sz="2600" dirty="0" smtClean="0">
              <a:latin typeface="华文楷体" panose="02010600040101010101" pitchFamily="2" charset="-122"/>
              <a:ea typeface="华文楷体" panose="02010600040101010101" pitchFamily="2" charset="-122"/>
              <a:cs typeface="宋体" panose="02010600030101010101" pitchFamily="2" charset="-122"/>
            </a:endParaRPr>
          </a:p>
          <a:p>
            <a:pPr marL="0" lvl="0" indent="0" eaLnBrk="1" hangingPunct="1">
              <a:spcBef>
                <a:spcPct val="0"/>
              </a:spcBef>
              <a:buNone/>
            </a:pPr>
            <a:r>
              <a:rPr lang="zh-CN" altLang="en-US" sz="2600" dirty="0" smtClean="0">
                <a:latin typeface="华文楷体" panose="02010600040101010101" pitchFamily="2" charset="-122"/>
                <a:ea typeface="华文楷体" panose="02010600040101010101" pitchFamily="2" charset="-122"/>
              </a:rPr>
              <a:t>                    不资助</a:t>
            </a:r>
            <a:r>
              <a:rPr lang="zh-CN" altLang="en-US" sz="2600" dirty="0">
                <a:latin typeface="华文楷体" panose="02010600040101010101" pitchFamily="2" charset="-122"/>
                <a:ea typeface="华文楷体" panose="02010600040101010101" pitchFamily="2" charset="-122"/>
              </a:rPr>
              <a:t>古代艺术品（文物）展览、非物质文化遗产</a:t>
            </a:r>
            <a:r>
              <a:rPr lang="zh-CN" altLang="en-US" sz="2600" dirty="0" smtClean="0">
                <a:latin typeface="华文楷体" panose="02010600040101010101" pitchFamily="2" charset="-122"/>
                <a:ea typeface="华文楷体" panose="02010600040101010101" pitchFamily="2" charset="-122"/>
              </a:rPr>
              <a:t>原貌展示</a:t>
            </a:r>
            <a:r>
              <a:rPr lang="zh-CN" altLang="en-US" sz="2600" dirty="0">
                <a:latin typeface="华文楷体" panose="02010600040101010101" pitchFamily="2" charset="-122"/>
                <a:ea typeface="华文楷体" panose="02010600040101010101" pitchFamily="2" charset="-122"/>
              </a:rPr>
              <a:t>的项目</a:t>
            </a:r>
            <a:endParaRPr lang="en-US" altLang="zh-CN" sz="2600" dirty="0">
              <a:latin typeface="华文楷体" panose="02010600040101010101" pitchFamily="2" charset="-122"/>
              <a:ea typeface="华文楷体" panose="02010600040101010101" pitchFamily="2" charset="-122"/>
            </a:endParaRPr>
          </a:p>
        </p:txBody>
      </p:sp>
      <p:cxnSp>
        <p:nvCxnSpPr>
          <p:cNvPr id="4" name="直接连接符 3"/>
          <p:cNvCxnSpPr/>
          <p:nvPr/>
        </p:nvCxnSpPr>
        <p:spPr>
          <a:xfrm>
            <a:off x="139700" y="897255"/>
            <a:ext cx="11899265" cy="0"/>
          </a:xfrm>
          <a:prstGeom prst="line">
            <a:avLst/>
          </a:prstGeom>
        </p:spPr>
        <p:style>
          <a:lnRef idx="1">
            <a:schemeClr val="accent2"/>
          </a:lnRef>
          <a:fillRef idx="0">
            <a:schemeClr val="accent2"/>
          </a:fillRef>
          <a:effectRef idx="0">
            <a:schemeClr val="accent2"/>
          </a:effectRef>
          <a:fontRef idx="minor">
            <a:schemeClr val="tx1"/>
          </a:fontRef>
        </p:style>
      </p:cxnSp>
      <p:sp>
        <p:nvSpPr>
          <p:cNvPr id="2" name="TextBox 9"/>
          <p:cNvSpPr txBox="1"/>
          <p:nvPr/>
        </p:nvSpPr>
        <p:spPr>
          <a:xfrm>
            <a:off x="2626404" y="3858553"/>
            <a:ext cx="2656496" cy="584775"/>
          </a:xfrm>
          <a:prstGeom prst="rect">
            <a:avLst/>
          </a:prstGeom>
          <a:noFill/>
          <a:ln w="9525">
            <a:noFill/>
          </a:ln>
        </p:spPr>
        <p:txBody>
          <a:bodyPr wrap="none">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eaLnBrk="1" hangingPunct="1">
              <a:spcBef>
                <a:spcPct val="0"/>
              </a:spcBef>
              <a:buNone/>
            </a:pPr>
            <a:r>
              <a:rPr lang="zh-CN" altLang="en-US" b="1" dirty="0">
                <a:latin typeface="黑体" panose="02010609060101010101" pitchFamily="49" charset="-122"/>
                <a:ea typeface="黑体" panose="02010609060101010101" pitchFamily="49" charset="-122"/>
              </a:rPr>
              <a:t>美术作品展览</a:t>
            </a:r>
          </a:p>
        </p:txBody>
      </p:sp>
      <p:pic>
        <p:nvPicPr>
          <p:cNvPr id="10" name="图片 9">
            <a:extLst>
              <a:ext uri="{FF2B5EF4-FFF2-40B4-BE49-F238E27FC236}">
                <a16:creationId xmlns:a16="http://schemas.microsoft.com/office/drawing/2014/main" id="{6688EF13-D1F7-43E4-8561-CEF5BE88185A}"/>
              </a:ext>
            </a:extLst>
          </p:cNvPr>
          <p:cNvPicPr>
            <a:picLocks noChangeAspect="1"/>
          </p:cNvPicPr>
          <p:nvPr/>
        </p:nvPicPr>
        <p:blipFill>
          <a:blip r:embed="rId3"/>
          <a:srcRect l="4103" t="6972" r="3906" b="10153"/>
          <a:stretch>
            <a:fillRect/>
          </a:stretch>
        </p:blipFill>
        <p:spPr>
          <a:xfrm>
            <a:off x="19780" y="119291"/>
            <a:ext cx="4212235" cy="859421"/>
          </a:xfrm>
          <a:prstGeom prst="rect">
            <a:avLst/>
          </a:prstGeom>
        </p:spPr>
      </p:pic>
      <p:cxnSp>
        <p:nvCxnSpPr>
          <p:cNvPr id="11" name="直接连接符 3"/>
          <p:cNvCxnSpPr/>
          <p:nvPr/>
        </p:nvCxnSpPr>
        <p:spPr>
          <a:xfrm>
            <a:off x="2366992" y="2891726"/>
            <a:ext cx="0" cy="1536700"/>
          </a:xfrm>
          <a:prstGeom prst="line">
            <a:avLst/>
          </a:prstGeom>
          <a:ln w="9525" cap="flat" cmpd="sng">
            <a:solidFill>
              <a:srgbClr val="FF0000"/>
            </a:solidFill>
            <a:prstDash val="solid"/>
            <a:headEnd type="none" w="med" len="med"/>
            <a:tailEnd type="none" w="med" len="med"/>
          </a:ln>
        </p:spPr>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p:nvPr/>
        </p:nvSpPr>
        <p:spPr>
          <a:xfrm>
            <a:off x="4102100" y="1598612"/>
            <a:ext cx="309880" cy="4603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a:spcBef>
                <a:spcPct val="0"/>
              </a:spcBef>
              <a:buNone/>
            </a:pPr>
            <a:endParaRPr lang="zh-CN" altLang="zh-CN" sz="2400" dirty="0">
              <a:latin typeface="Arial" panose="020B0604020202020204" pitchFamily="34" charset="0"/>
            </a:endParaRPr>
          </a:p>
        </p:txBody>
      </p:sp>
      <p:sp>
        <p:nvSpPr>
          <p:cNvPr id="21507" name="TextBox 7"/>
          <p:cNvSpPr txBox="1"/>
          <p:nvPr/>
        </p:nvSpPr>
        <p:spPr>
          <a:xfrm>
            <a:off x="1915302" y="1598296"/>
            <a:ext cx="5570756" cy="669414"/>
          </a:xfrm>
          <a:prstGeom prst="rect">
            <a:avLst/>
          </a:prstGeom>
          <a:noFill/>
          <a:ln w="9525">
            <a:noFill/>
          </a:ln>
        </p:spPr>
        <p:txBody>
          <a:bodyPr wrap="none">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eaLnBrk="1" hangingPunct="1">
              <a:lnSpc>
                <a:spcPts val="4500"/>
              </a:lnSpc>
              <a:spcBef>
                <a:spcPct val="0"/>
              </a:spcBef>
              <a:buNone/>
            </a:pPr>
            <a:r>
              <a:rPr lang="zh-CN" altLang="en-US" sz="4200" b="1" dirty="0">
                <a:latin typeface="华文中宋" panose="02010600040101010101" charset="-122"/>
                <a:ea typeface="华文中宋" panose="02010600040101010101" charset="-122"/>
              </a:rPr>
              <a:t>传播交流推广资助项目</a:t>
            </a:r>
          </a:p>
        </p:txBody>
      </p:sp>
      <p:sp>
        <p:nvSpPr>
          <p:cNvPr id="21509" name="TextBox 9"/>
          <p:cNvSpPr txBox="1"/>
          <p:nvPr/>
        </p:nvSpPr>
        <p:spPr>
          <a:xfrm>
            <a:off x="1866116" y="3406311"/>
            <a:ext cx="1729961" cy="553998"/>
          </a:xfrm>
          <a:prstGeom prst="rect">
            <a:avLst/>
          </a:prstGeom>
          <a:noFill/>
          <a:ln w="9525">
            <a:noFill/>
          </a:ln>
        </p:spPr>
        <p:txBody>
          <a:bodyPr wrap="none">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eaLnBrk="1" hangingPunct="1">
              <a:spcBef>
                <a:spcPct val="0"/>
              </a:spcBef>
              <a:buNone/>
            </a:pPr>
            <a:r>
              <a:rPr lang="zh-CN" altLang="zh-CN" sz="3000" b="1" dirty="0">
                <a:latin typeface="黑体" panose="02010609060101010101" pitchFamily="49" charset="-122"/>
                <a:ea typeface="黑体" panose="02010609060101010101" pitchFamily="49" charset="-122"/>
              </a:rPr>
              <a:t>区域范围</a:t>
            </a:r>
            <a:endParaRPr lang="en-US" altLang="zh-CN" sz="3000" b="1" dirty="0">
              <a:latin typeface="黑体" panose="02010609060101010101" pitchFamily="49" charset="-122"/>
              <a:ea typeface="黑体" panose="02010609060101010101" pitchFamily="49" charset="-122"/>
            </a:endParaRPr>
          </a:p>
        </p:txBody>
      </p:sp>
      <p:cxnSp>
        <p:nvCxnSpPr>
          <p:cNvPr id="4" name="直接连接符 3"/>
          <p:cNvCxnSpPr/>
          <p:nvPr/>
        </p:nvCxnSpPr>
        <p:spPr>
          <a:xfrm>
            <a:off x="139700" y="897255"/>
            <a:ext cx="11899265" cy="0"/>
          </a:xfrm>
          <a:prstGeom prst="line">
            <a:avLst/>
          </a:prstGeom>
        </p:spPr>
        <p:style>
          <a:lnRef idx="1">
            <a:schemeClr val="accent2"/>
          </a:lnRef>
          <a:fillRef idx="0">
            <a:schemeClr val="accent2"/>
          </a:fillRef>
          <a:effectRef idx="0">
            <a:schemeClr val="accent2"/>
          </a:effectRef>
          <a:fontRef idx="minor">
            <a:schemeClr val="tx1"/>
          </a:fontRef>
        </p:style>
      </p:cxnSp>
      <p:pic>
        <p:nvPicPr>
          <p:cNvPr id="10" name="图片 9">
            <a:extLst>
              <a:ext uri="{FF2B5EF4-FFF2-40B4-BE49-F238E27FC236}">
                <a16:creationId xmlns:a16="http://schemas.microsoft.com/office/drawing/2014/main" id="{6688EF13-D1F7-43E4-8561-CEF5BE88185A}"/>
              </a:ext>
            </a:extLst>
          </p:cNvPr>
          <p:cNvPicPr>
            <a:picLocks noChangeAspect="1"/>
          </p:cNvPicPr>
          <p:nvPr/>
        </p:nvPicPr>
        <p:blipFill>
          <a:blip r:embed="rId8"/>
          <a:srcRect l="4103" t="6972" r="3906" b="10153"/>
          <a:stretch>
            <a:fillRect/>
          </a:stretch>
        </p:blipFill>
        <p:spPr>
          <a:xfrm>
            <a:off x="19780" y="119291"/>
            <a:ext cx="4212235" cy="859421"/>
          </a:xfrm>
          <a:prstGeom prst="rect">
            <a:avLst/>
          </a:prstGeom>
        </p:spPr>
      </p:pic>
      <p:cxnSp>
        <p:nvCxnSpPr>
          <p:cNvPr id="21" name="直接连接符 20"/>
          <p:cNvCxnSpPr/>
          <p:nvPr>
            <p:custDataLst>
              <p:tags r:id="rId1"/>
            </p:custDataLst>
          </p:nvPr>
        </p:nvCxnSpPr>
        <p:spPr>
          <a:xfrm>
            <a:off x="3707140" y="2399961"/>
            <a:ext cx="0" cy="2535921"/>
          </a:xfrm>
          <a:prstGeom prst="line">
            <a:avLst/>
          </a:prstGeom>
          <a:ln>
            <a:solidFill>
              <a:srgbClr val="FF170C"/>
            </a:solidFill>
          </a:ln>
        </p:spPr>
        <p:style>
          <a:lnRef idx="1">
            <a:srgbClr val="1F74AD"/>
          </a:lnRef>
          <a:fillRef idx="0">
            <a:srgbClr val="1F74AD"/>
          </a:fillRef>
          <a:effectRef idx="0">
            <a:srgbClr val="1F74AD"/>
          </a:effectRef>
          <a:fontRef idx="minor">
            <a:srgbClr val="000000"/>
          </a:fontRef>
        </p:style>
      </p:cxnSp>
      <p:sp>
        <p:nvSpPr>
          <p:cNvPr id="22" name="任意多边形 21"/>
          <p:cNvSpPr/>
          <p:nvPr>
            <p:custDataLst>
              <p:tags r:id="rId2"/>
            </p:custDataLst>
          </p:nvPr>
        </p:nvSpPr>
        <p:spPr>
          <a:xfrm>
            <a:off x="3703385" y="3948551"/>
            <a:ext cx="839109" cy="1029813"/>
          </a:xfrm>
          <a:custGeom>
            <a:avLst/>
            <a:gdLst>
              <a:gd name="connsiteX0" fmla="*/ 0 w 580293"/>
              <a:gd name="connsiteY0" fmla="*/ 0 h 712177"/>
              <a:gd name="connsiteX1" fmla="*/ 580293 w 580293"/>
              <a:gd name="connsiteY1" fmla="*/ 298119 h 712177"/>
              <a:gd name="connsiteX2" fmla="*/ 580293 w 580293"/>
              <a:gd name="connsiteY2" fmla="*/ 712177 h 712177"/>
              <a:gd name="connsiteX3" fmla="*/ 0 w 580293"/>
              <a:gd name="connsiteY3" fmla="*/ 414058 h 712177"/>
            </a:gdLst>
            <a:ahLst/>
            <a:cxnLst>
              <a:cxn ang="0">
                <a:pos x="connsiteX0" y="connsiteY0"/>
              </a:cxn>
              <a:cxn ang="0">
                <a:pos x="connsiteX1" y="connsiteY1"/>
              </a:cxn>
              <a:cxn ang="0">
                <a:pos x="connsiteX2" y="connsiteY2"/>
              </a:cxn>
              <a:cxn ang="0">
                <a:pos x="connsiteX3" y="connsiteY3"/>
              </a:cxn>
            </a:cxnLst>
            <a:rect l="l" t="t" r="r" b="b"/>
            <a:pathLst>
              <a:path w="580293" h="712177">
                <a:moveTo>
                  <a:pt x="0" y="0"/>
                </a:moveTo>
                <a:lnTo>
                  <a:pt x="580293" y="298119"/>
                </a:lnTo>
                <a:lnTo>
                  <a:pt x="580293" y="712177"/>
                </a:lnTo>
                <a:lnTo>
                  <a:pt x="0" y="414058"/>
                </a:lnTo>
                <a:close/>
              </a:path>
            </a:pathLst>
          </a:custGeom>
          <a:solidFill>
            <a:srgbClr val="FF4200">
              <a:lumMod val="75000"/>
            </a:srgbClr>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lstStyle/>
          <a:p>
            <a:pPr algn="ctr">
              <a:lnSpc>
                <a:spcPct val="120000"/>
              </a:lnSpc>
            </a:pPr>
            <a:endParaRPr lang="zh-CN" altLang="en-US" sz="2000">
              <a:latin typeface="Arial" panose="020B0604020202020204" pitchFamily="34" charset="0"/>
              <a:ea typeface="微软雅黑" panose="020B0503020204020204" charset="-122"/>
              <a:sym typeface="Arial" panose="020B0604020202020204" pitchFamily="34" charset="0"/>
            </a:endParaRPr>
          </a:p>
        </p:txBody>
      </p:sp>
      <p:sp>
        <p:nvSpPr>
          <p:cNvPr id="23" name="任意多边形 22"/>
          <p:cNvSpPr/>
          <p:nvPr>
            <p:custDataLst>
              <p:tags r:id="rId3"/>
            </p:custDataLst>
          </p:nvPr>
        </p:nvSpPr>
        <p:spPr>
          <a:xfrm>
            <a:off x="4542497" y="4380820"/>
            <a:ext cx="571059" cy="597545"/>
          </a:xfrm>
          <a:custGeom>
            <a:avLst/>
            <a:gdLst>
              <a:gd name="connsiteX0" fmla="*/ 0 w 394921"/>
              <a:gd name="connsiteY0" fmla="*/ 0 h 413238"/>
              <a:gd name="connsiteX1" fmla="*/ 207744 w 394921"/>
              <a:gd name="connsiteY1" fmla="*/ 0 h 413238"/>
              <a:gd name="connsiteX2" fmla="*/ 394921 w 394921"/>
              <a:gd name="connsiteY2" fmla="*/ 206619 h 413238"/>
              <a:gd name="connsiteX3" fmla="*/ 207744 w 394921"/>
              <a:gd name="connsiteY3" fmla="*/ 413238 h 413238"/>
              <a:gd name="connsiteX4" fmla="*/ 0 w 394921"/>
              <a:gd name="connsiteY4" fmla="*/ 413238 h 413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921" h="413238">
                <a:moveTo>
                  <a:pt x="0" y="0"/>
                </a:moveTo>
                <a:lnTo>
                  <a:pt x="207744" y="0"/>
                </a:lnTo>
                <a:cubicBezTo>
                  <a:pt x="311119" y="0"/>
                  <a:pt x="394921" y="92506"/>
                  <a:pt x="394921" y="206619"/>
                </a:cubicBezTo>
                <a:cubicBezTo>
                  <a:pt x="394921" y="320731"/>
                  <a:pt x="311119" y="413238"/>
                  <a:pt x="207744" y="413238"/>
                </a:cubicBezTo>
                <a:lnTo>
                  <a:pt x="0" y="413238"/>
                </a:lnTo>
                <a:close/>
              </a:path>
            </a:pathLst>
          </a:custGeom>
          <a:solidFill>
            <a:srgbClr val="FF4200"/>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lstStyle/>
          <a:p>
            <a:pPr algn="ctr">
              <a:lnSpc>
                <a:spcPct val="120000"/>
              </a:lnSpc>
            </a:pPr>
            <a:r>
              <a:rPr lang="en-US" altLang="zh-CN" sz="2000" spc="300" dirty="0">
                <a:solidFill>
                  <a:sysClr val="window" lastClr="FFFFFF"/>
                </a:solidFill>
                <a:latin typeface="Arial" panose="020B0604020202020204" pitchFamily="34" charset="0"/>
                <a:ea typeface="微软雅黑" panose="020B0503020204020204" charset="-122"/>
                <a:sym typeface="Arial" panose="020B0604020202020204" pitchFamily="34" charset="0"/>
              </a:rPr>
              <a:t>B</a:t>
            </a:r>
            <a:endParaRPr lang="zh-CN" altLang="en-US" sz="2000" spc="300" dirty="0">
              <a:solidFill>
                <a:sysClr val="window" lastClr="FFFFFF"/>
              </a:solidFill>
              <a:latin typeface="Arial" panose="020B0604020202020204" pitchFamily="34" charset="0"/>
              <a:ea typeface="微软雅黑" panose="020B0503020204020204" charset="-122"/>
              <a:sym typeface="Arial" panose="020B0604020202020204" pitchFamily="34" charset="0"/>
            </a:endParaRPr>
          </a:p>
        </p:txBody>
      </p:sp>
      <p:sp>
        <p:nvSpPr>
          <p:cNvPr id="24" name="任意多边形 23"/>
          <p:cNvSpPr/>
          <p:nvPr>
            <p:custDataLst>
              <p:tags r:id="rId4"/>
            </p:custDataLst>
          </p:nvPr>
        </p:nvSpPr>
        <p:spPr>
          <a:xfrm>
            <a:off x="3703385" y="2715441"/>
            <a:ext cx="839109" cy="1029813"/>
          </a:xfrm>
          <a:custGeom>
            <a:avLst/>
            <a:gdLst>
              <a:gd name="connsiteX0" fmla="*/ 0 w 580293"/>
              <a:gd name="connsiteY0" fmla="*/ 0 h 712177"/>
              <a:gd name="connsiteX1" fmla="*/ 580293 w 580293"/>
              <a:gd name="connsiteY1" fmla="*/ 298119 h 712177"/>
              <a:gd name="connsiteX2" fmla="*/ 580293 w 580293"/>
              <a:gd name="connsiteY2" fmla="*/ 712177 h 712177"/>
              <a:gd name="connsiteX3" fmla="*/ 0 w 580293"/>
              <a:gd name="connsiteY3" fmla="*/ 414058 h 712177"/>
            </a:gdLst>
            <a:ahLst/>
            <a:cxnLst>
              <a:cxn ang="0">
                <a:pos x="connsiteX0" y="connsiteY0"/>
              </a:cxn>
              <a:cxn ang="0">
                <a:pos x="connsiteX1" y="connsiteY1"/>
              </a:cxn>
              <a:cxn ang="0">
                <a:pos x="connsiteX2" y="connsiteY2"/>
              </a:cxn>
              <a:cxn ang="0">
                <a:pos x="connsiteX3" y="connsiteY3"/>
              </a:cxn>
            </a:cxnLst>
            <a:rect l="l" t="t" r="r" b="b"/>
            <a:pathLst>
              <a:path w="580293" h="712177">
                <a:moveTo>
                  <a:pt x="0" y="0"/>
                </a:moveTo>
                <a:lnTo>
                  <a:pt x="580293" y="298119"/>
                </a:lnTo>
                <a:lnTo>
                  <a:pt x="580293" y="712177"/>
                </a:lnTo>
                <a:lnTo>
                  <a:pt x="0" y="414058"/>
                </a:lnTo>
                <a:close/>
              </a:path>
            </a:pathLst>
          </a:custGeom>
          <a:solidFill>
            <a:srgbClr val="FF170C">
              <a:lumMod val="75000"/>
            </a:srgbClr>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lstStyle/>
          <a:p>
            <a:pPr algn="ctr">
              <a:lnSpc>
                <a:spcPct val="120000"/>
              </a:lnSpc>
            </a:pPr>
            <a:endParaRPr lang="zh-CN" altLang="en-US" sz="2000">
              <a:latin typeface="Arial" panose="020B0604020202020204" pitchFamily="34" charset="0"/>
              <a:ea typeface="微软雅黑" panose="020B0503020204020204" charset="-122"/>
              <a:sym typeface="Arial" panose="020B0604020202020204" pitchFamily="34" charset="0"/>
            </a:endParaRPr>
          </a:p>
        </p:txBody>
      </p:sp>
      <p:sp>
        <p:nvSpPr>
          <p:cNvPr id="25" name="任意多边形 24"/>
          <p:cNvSpPr/>
          <p:nvPr>
            <p:custDataLst>
              <p:tags r:id="rId5"/>
            </p:custDataLst>
          </p:nvPr>
        </p:nvSpPr>
        <p:spPr>
          <a:xfrm>
            <a:off x="4542497" y="3147711"/>
            <a:ext cx="571059" cy="597545"/>
          </a:xfrm>
          <a:custGeom>
            <a:avLst/>
            <a:gdLst>
              <a:gd name="connsiteX0" fmla="*/ 0 w 394921"/>
              <a:gd name="connsiteY0" fmla="*/ 0 h 413238"/>
              <a:gd name="connsiteX1" fmla="*/ 207744 w 394921"/>
              <a:gd name="connsiteY1" fmla="*/ 0 h 413238"/>
              <a:gd name="connsiteX2" fmla="*/ 394921 w 394921"/>
              <a:gd name="connsiteY2" fmla="*/ 206619 h 413238"/>
              <a:gd name="connsiteX3" fmla="*/ 207744 w 394921"/>
              <a:gd name="connsiteY3" fmla="*/ 413238 h 413238"/>
              <a:gd name="connsiteX4" fmla="*/ 0 w 394921"/>
              <a:gd name="connsiteY4" fmla="*/ 413238 h 413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921" h="413238">
                <a:moveTo>
                  <a:pt x="0" y="0"/>
                </a:moveTo>
                <a:lnTo>
                  <a:pt x="207744" y="0"/>
                </a:lnTo>
                <a:cubicBezTo>
                  <a:pt x="311119" y="0"/>
                  <a:pt x="394921" y="92506"/>
                  <a:pt x="394921" y="206619"/>
                </a:cubicBezTo>
                <a:cubicBezTo>
                  <a:pt x="394921" y="320731"/>
                  <a:pt x="311119" y="413238"/>
                  <a:pt x="207744" y="413238"/>
                </a:cubicBezTo>
                <a:lnTo>
                  <a:pt x="0" y="413238"/>
                </a:lnTo>
                <a:close/>
              </a:path>
            </a:pathLst>
          </a:custGeom>
          <a:solidFill>
            <a:srgbClr val="FF170C"/>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lstStyle/>
          <a:p>
            <a:pPr algn="ctr">
              <a:lnSpc>
                <a:spcPct val="120000"/>
              </a:lnSpc>
            </a:pPr>
            <a:r>
              <a:rPr lang="en-US" altLang="zh-CN" sz="2000" spc="300" dirty="0">
                <a:solidFill>
                  <a:sysClr val="window" lastClr="FFFFFF"/>
                </a:solidFill>
                <a:latin typeface="Arial" panose="020B0604020202020204" pitchFamily="34" charset="0"/>
                <a:ea typeface="微软雅黑" panose="020B0503020204020204" charset="-122"/>
                <a:sym typeface="Arial" panose="020B0604020202020204" pitchFamily="34" charset="0"/>
              </a:rPr>
              <a:t>A</a:t>
            </a:r>
            <a:endParaRPr lang="zh-CN" altLang="en-US" sz="2000" spc="300" dirty="0">
              <a:solidFill>
                <a:sysClr val="window" lastClr="FFFFFF"/>
              </a:solidFill>
              <a:latin typeface="Arial" panose="020B0604020202020204" pitchFamily="34" charset="0"/>
              <a:ea typeface="微软雅黑" panose="020B0503020204020204" charset="-122"/>
              <a:sym typeface="Arial" panose="020B0604020202020204" pitchFamily="34" charset="0"/>
            </a:endParaRPr>
          </a:p>
        </p:txBody>
      </p:sp>
      <p:sp>
        <p:nvSpPr>
          <p:cNvPr id="29" name="TextBox 10"/>
          <p:cNvSpPr txBox="1"/>
          <p:nvPr/>
        </p:nvSpPr>
        <p:spPr>
          <a:xfrm>
            <a:off x="5113556" y="3163147"/>
            <a:ext cx="8928100" cy="541174"/>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eaLnBrk="1" hangingPunct="1">
              <a:lnSpc>
                <a:spcPts val="3500"/>
              </a:lnSpc>
              <a:spcBef>
                <a:spcPct val="0"/>
              </a:spcBef>
              <a:buNone/>
            </a:pPr>
            <a:r>
              <a:rPr lang="zh-CN" altLang="en-US" sz="3000" dirty="0">
                <a:latin typeface="楷体" panose="02010609060101010101" pitchFamily="49" charset="-122"/>
                <a:ea typeface="楷体" panose="02010609060101010101" pitchFamily="49" charset="-122"/>
              </a:rPr>
              <a:t>国内（包括港澳台地区）</a:t>
            </a:r>
          </a:p>
        </p:txBody>
      </p:sp>
      <p:sp>
        <p:nvSpPr>
          <p:cNvPr id="30" name="TextBox 10"/>
          <p:cNvSpPr txBox="1"/>
          <p:nvPr/>
        </p:nvSpPr>
        <p:spPr>
          <a:xfrm>
            <a:off x="5113556" y="4425614"/>
            <a:ext cx="8928100" cy="541174"/>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eaLnBrk="1" hangingPunct="1">
              <a:lnSpc>
                <a:spcPts val="3500"/>
              </a:lnSpc>
              <a:spcBef>
                <a:spcPct val="0"/>
              </a:spcBef>
              <a:buNone/>
            </a:pPr>
            <a:r>
              <a:rPr lang="zh-CN" altLang="en-US" sz="3000" dirty="0">
                <a:latin typeface="楷体" panose="02010609060101010101" pitchFamily="49" charset="-122"/>
                <a:ea typeface="楷体" panose="02010609060101010101" pitchFamily="49" charset="-122"/>
              </a:rPr>
              <a:t>国外</a:t>
            </a:r>
          </a:p>
        </p:txBody>
      </p:sp>
      <p:sp>
        <p:nvSpPr>
          <p:cNvPr id="31" name="TextBox 10"/>
          <p:cNvSpPr txBox="1"/>
          <p:nvPr/>
        </p:nvSpPr>
        <p:spPr>
          <a:xfrm>
            <a:off x="309922" y="5447630"/>
            <a:ext cx="11882078" cy="480901"/>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eaLnBrk="1" hangingPunct="1">
              <a:lnSpc>
                <a:spcPts val="3500"/>
              </a:lnSpc>
              <a:spcBef>
                <a:spcPct val="0"/>
              </a:spcBef>
              <a:buNone/>
            </a:pPr>
            <a:r>
              <a:rPr lang="zh-CN" altLang="en-US" sz="2600" dirty="0" smtClean="0">
                <a:latin typeface="楷体" panose="02010609060101010101" pitchFamily="49" charset="-122"/>
                <a:ea typeface="楷体" panose="02010609060101010101" pitchFamily="49" charset="-122"/>
              </a:rPr>
              <a:t>在港澳</a:t>
            </a:r>
            <a:r>
              <a:rPr lang="zh-CN" altLang="en-US" sz="2600" dirty="0">
                <a:latin typeface="楷体" panose="02010609060101010101" pitchFamily="49" charset="-122"/>
                <a:ea typeface="楷体" panose="02010609060101010101" pitchFamily="49" charset="-122"/>
              </a:rPr>
              <a:t>台地</a:t>
            </a:r>
            <a:r>
              <a:rPr lang="zh-CN" altLang="en-US" sz="2600" dirty="0" smtClean="0">
                <a:latin typeface="楷体" panose="02010609060101010101" pitchFamily="49" charset="-122"/>
                <a:ea typeface="楷体" panose="02010609060101010101" pitchFamily="49" charset="-122"/>
              </a:rPr>
              <a:t>区</a:t>
            </a:r>
            <a:r>
              <a:rPr lang="zh-CN" altLang="en-US" sz="2600" dirty="0">
                <a:latin typeface="楷体" panose="02010609060101010101" pitchFamily="49" charset="-122"/>
                <a:ea typeface="楷体" panose="02010609060101010101" pitchFamily="49" charset="-122"/>
              </a:rPr>
              <a:t>实施的项目</a:t>
            </a:r>
            <a:r>
              <a:rPr lang="zh-CN" altLang="en-US" sz="2600" dirty="0" smtClean="0">
                <a:latin typeface="楷体" panose="02010609060101010101" pitchFamily="49" charset="-122"/>
                <a:ea typeface="楷体" panose="02010609060101010101" pitchFamily="49" charset="-122"/>
              </a:rPr>
              <a:t>与在内地</a:t>
            </a:r>
            <a:r>
              <a:rPr lang="zh-CN" altLang="en-US" sz="2600" dirty="0">
                <a:latin typeface="楷体" panose="02010609060101010101" pitchFamily="49" charset="-122"/>
                <a:ea typeface="楷体" panose="02010609060101010101" pitchFamily="49" charset="-122"/>
              </a:rPr>
              <a:t>（大陆）实施的项目采取</a:t>
            </a:r>
            <a:r>
              <a:rPr lang="zh-CN" altLang="en-US" sz="2600" dirty="0" smtClean="0">
                <a:latin typeface="楷体" panose="02010609060101010101" pitchFamily="49" charset="-122"/>
                <a:ea typeface="楷体" panose="02010609060101010101" pitchFamily="49" charset="-122"/>
              </a:rPr>
              <a:t>相同匹配</a:t>
            </a:r>
            <a:r>
              <a:rPr lang="zh-CN" altLang="en-US" sz="2600" dirty="0">
                <a:latin typeface="楷体" panose="02010609060101010101" pitchFamily="49" charset="-122"/>
                <a:ea typeface="楷体" panose="02010609060101010101" pitchFamily="49" charset="-122"/>
              </a:rPr>
              <a:t>资助政策</a:t>
            </a:r>
          </a:p>
        </p:txBody>
      </p:sp>
    </p:spTree>
    <p:extLst>
      <p:ext uri="{BB962C8B-B14F-4D97-AF65-F5344CB8AC3E}">
        <p14:creationId xmlns:p14="http://schemas.microsoft.com/office/powerpoint/2010/main" val="22886927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755630" y="2471245"/>
            <a:ext cx="4809261" cy="578195"/>
          </a:xfrm>
          <a:prstGeom prst="rect">
            <a:avLst/>
          </a:prstGeom>
          <a:pattFill prst="pct50">
            <a:fgClr>
              <a:schemeClr val="accent1">
                <a:lumMod val="60000"/>
                <a:lumOff val="40000"/>
              </a:schemeClr>
            </a:fgClr>
            <a:bgClr>
              <a:srgbClr val="FFFFFF"/>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400" b="0" i="0" u="none" strike="noStrike" kern="1200" cap="none" spc="0" normalizeH="0" baseline="0" noProof="0">
              <a:ln>
                <a:noFill/>
              </a:ln>
              <a:solidFill>
                <a:schemeClr val="bg1">
                  <a:lumMod val="65000"/>
                </a:schemeClr>
              </a:solidFill>
              <a:effectLst/>
              <a:uLnTx/>
              <a:uFillTx/>
              <a:latin typeface="+mn-lt"/>
              <a:ea typeface="+mn-ea"/>
              <a:cs typeface="+mn-cs"/>
            </a:endParaRPr>
          </a:p>
        </p:txBody>
      </p:sp>
      <p:sp>
        <p:nvSpPr>
          <p:cNvPr id="22530" name="Rectangle 2"/>
          <p:cNvSpPr/>
          <p:nvPr/>
        </p:nvSpPr>
        <p:spPr>
          <a:xfrm>
            <a:off x="4102100" y="1598612"/>
            <a:ext cx="309880" cy="4603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a:spcBef>
                <a:spcPct val="0"/>
              </a:spcBef>
              <a:buNone/>
            </a:pPr>
            <a:endParaRPr lang="zh-CN" altLang="zh-CN" sz="2400" dirty="0">
              <a:latin typeface="Arial" panose="020B0604020202020204" pitchFamily="34" charset="0"/>
            </a:endParaRPr>
          </a:p>
        </p:txBody>
      </p:sp>
      <p:cxnSp>
        <p:nvCxnSpPr>
          <p:cNvPr id="4" name="直接连接符 3"/>
          <p:cNvCxnSpPr/>
          <p:nvPr/>
        </p:nvCxnSpPr>
        <p:spPr>
          <a:xfrm>
            <a:off x="139700" y="897255"/>
            <a:ext cx="11899265" cy="0"/>
          </a:xfrm>
          <a:prstGeom prst="line">
            <a:avLst/>
          </a:prstGeom>
        </p:spPr>
        <p:style>
          <a:lnRef idx="1">
            <a:schemeClr val="accent2"/>
          </a:lnRef>
          <a:fillRef idx="0">
            <a:schemeClr val="accent2"/>
          </a:fillRef>
          <a:effectRef idx="0">
            <a:schemeClr val="accent2"/>
          </a:effectRef>
          <a:fontRef idx="minor">
            <a:schemeClr val="tx1"/>
          </a:fontRef>
        </p:style>
      </p:cxnSp>
      <p:pic>
        <p:nvPicPr>
          <p:cNvPr id="12" name="图片 11">
            <a:extLst>
              <a:ext uri="{FF2B5EF4-FFF2-40B4-BE49-F238E27FC236}">
                <a16:creationId xmlns:a16="http://schemas.microsoft.com/office/drawing/2014/main" id="{6688EF13-D1F7-43E4-8561-CEF5BE88185A}"/>
              </a:ext>
            </a:extLst>
          </p:cNvPr>
          <p:cNvPicPr>
            <a:picLocks noChangeAspect="1"/>
          </p:cNvPicPr>
          <p:nvPr/>
        </p:nvPicPr>
        <p:blipFill>
          <a:blip r:embed="rId3"/>
          <a:srcRect l="4103" t="6972" r="3906" b="10153"/>
          <a:stretch>
            <a:fillRect/>
          </a:stretch>
        </p:blipFill>
        <p:spPr>
          <a:xfrm>
            <a:off x="19780" y="119291"/>
            <a:ext cx="4212235" cy="859421"/>
          </a:xfrm>
          <a:prstGeom prst="rect">
            <a:avLst/>
          </a:prstGeom>
        </p:spPr>
      </p:pic>
      <p:sp>
        <p:nvSpPr>
          <p:cNvPr id="5" name="文本框 4"/>
          <p:cNvSpPr txBox="1"/>
          <p:nvPr/>
        </p:nvSpPr>
        <p:spPr>
          <a:xfrm>
            <a:off x="613354" y="2471245"/>
            <a:ext cx="10951956" cy="3054682"/>
          </a:xfrm>
          <a:prstGeom prst="rect">
            <a:avLst/>
          </a:prstGeom>
          <a:noFill/>
        </p:spPr>
        <p:txBody>
          <a:bodyPr wrap="square" rtlCol="0">
            <a:spAutoFit/>
          </a:bodyPr>
          <a:lstStyle/>
          <a:p>
            <a:pPr marL="457200" lvl="0" indent="-457200">
              <a:lnSpc>
                <a:spcPts val="4500"/>
              </a:lnSpc>
              <a:buFont typeface="Wingdings" panose="05000000000000000000" pitchFamily="2" charset="2"/>
              <a:buChar char="u"/>
            </a:pPr>
            <a:r>
              <a:rPr lang="zh-CN" altLang="en-US" sz="3000" dirty="0">
                <a:latin typeface="楷体" panose="02010609060101010101" pitchFamily="49" charset="-122"/>
                <a:ea typeface="楷体" panose="02010609060101010101" pitchFamily="49" charset="-122"/>
              </a:rPr>
              <a:t>优秀艺术</a:t>
            </a:r>
            <a:r>
              <a:rPr lang="zh-CN" altLang="en-US" sz="3000" dirty="0" smtClean="0">
                <a:latin typeface="楷体" panose="02010609060101010101" pitchFamily="49" charset="-122"/>
                <a:ea typeface="楷体" panose="02010609060101010101" pitchFamily="49" charset="-122"/>
              </a:rPr>
              <a:t>作品演出</a:t>
            </a:r>
            <a:r>
              <a:rPr lang="zh-CN" altLang="en-US" sz="3000" dirty="0">
                <a:latin typeface="楷体" panose="02010609060101010101" pitchFamily="49" charset="-122"/>
                <a:ea typeface="楷体" panose="02010609060101010101" pitchFamily="49" charset="-122"/>
              </a:rPr>
              <a:t>、</a:t>
            </a:r>
            <a:r>
              <a:rPr lang="zh-CN" altLang="en-US" sz="3000" dirty="0" smtClean="0">
                <a:latin typeface="楷体" panose="02010609060101010101" pitchFamily="49" charset="-122"/>
                <a:ea typeface="楷体" panose="02010609060101010101" pitchFamily="49" charset="-122"/>
              </a:rPr>
              <a:t>展览</a:t>
            </a:r>
            <a:endParaRPr lang="en-US" altLang="zh-CN" sz="3000" dirty="0" smtClean="0">
              <a:latin typeface="楷体" panose="02010609060101010101" pitchFamily="49" charset="-122"/>
              <a:ea typeface="楷体" panose="02010609060101010101" pitchFamily="49" charset="-122"/>
            </a:endParaRPr>
          </a:p>
          <a:p>
            <a:pPr lvl="0">
              <a:lnSpc>
                <a:spcPts val="4500"/>
              </a:lnSpc>
              <a:spcBef>
                <a:spcPts val="600"/>
              </a:spcBef>
            </a:pPr>
            <a:r>
              <a:rPr lang="en-US" altLang="zh-CN" sz="3000" dirty="0" smtClean="0">
                <a:latin typeface="楷体" panose="02010609060101010101" pitchFamily="49" charset="-122"/>
                <a:ea typeface="楷体" panose="02010609060101010101" pitchFamily="49" charset="-122"/>
              </a:rPr>
              <a:t>   1.</a:t>
            </a:r>
            <a:r>
              <a:rPr lang="zh-CN" altLang="en-US" sz="3000" dirty="0" smtClean="0">
                <a:latin typeface="楷体" panose="02010609060101010101" pitchFamily="49" charset="-122"/>
                <a:ea typeface="楷体" panose="02010609060101010101" pitchFamily="49" charset="-122"/>
              </a:rPr>
              <a:t>改革开放</a:t>
            </a:r>
            <a:r>
              <a:rPr lang="zh-CN" altLang="en-US" sz="3000" dirty="0">
                <a:latin typeface="楷体" panose="02010609060101010101" pitchFamily="49" charset="-122"/>
                <a:ea typeface="楷体" panose="02010609060101010101" pitchFamily="49" charset="-122"/>
              </a:rPr>
              <a:t>以来特别是党的十八大以来创作生产的优秀艺术作品演出、展览</a:t>
            </a:r>
            <a:r>
              <a:rPr lang="zh-CN" altLang="en-US" sz="3000" dirty="0" smtClean="0">
                <a:latin typeface="楷体" panose="02010609060101010101" pitchFamily="49" charset="-122"/>
                <a:ea typeface="楷体" panose="02010609060101010101" pitchFamily="49" charset="-122"/>
              </a:rPr>
              <a:t>活动。</a:t>
            </a:r>
            <a:endParaRPr lang="en-US" altLang="zh-CN" sz="3000" dirty="0" smtClean="0">
              <a:latin typeface="楷体" panose="02010609060101010101" pitchFamily="49" charset="-122"/>
              <a:ea typeface="楷体" panose="02010609060101010101" pitchFamily="49" charset="-122"/>
            </a:endParaRPr>
          </a:p>
          <a:p>
            <a:pPr lvl="0">
              <a:lnSpc>
                <a:spcPts val="4500"/>
              </a:lnSpc>
            </a:pPr>
            <a:r>
              <a:rPr lang="en-US" altLang="zh-CN" sz="3000" dirty="0" smtClean="0">
                <a:latin typeface="楷体" panose="02010609060101010101" pitchFamily="49" charset="-122"/>
                <a:ea typeface="楷体" panose="02010609060101010101" pitchFamily="49" charset="-122"/>
              </a:rPr>
              <a:t>   2.</a:t>
            </a:r>
            <a:r>
              <a:rPr lang="zh-CN" altLang="en-US" sz="3000" dirty="0" smtClean="0">
                <a:latin typeface="楷体" panose="02010609060101010101" pitchFamily="49" charset="-122"/>
                <a:ea typeface="楷体" panose="02010609060101010101" pitchFamily="49" charset="-122"/>
              </a:rPr>
              <a:t>配合</a:t>
            </a:r>
            <a:r>
              <a:rPr lang="zh-CN" altLang="en-US" sz="3000" dirty="0">
                <a:latin typeface="楷体" panose="02010609060101010101" pitchFamily="49" charset="-122"/>
                <a:ea typeface="楷体" panose="02010609060101010101" pitchFamily="49" charset="-122"/>
              </a:rPr>
              <a:t>国家重大战略实施和重要国际交往活动，围绕国家重大纪念活动和重要时间节点举办的优秀艺术作品演出、展览</a:t>
            </a:r>
            <a:r>
              <a:rPr lang="zh-CN" altLang="en-US" sz="3000" dirty="0" smtClean="0">
                <a:latin typeface="楷体" panose="02010609060101010101" pitchFamily="49" charset="-122"/>
                <a:ea typeface="楷体" panose="02010609060101010101" pitchFamily="49" charset="-122"/>
              </a:rPr>
              <a:t>活动。</a:t>
            </a:r>
            <a:endParaRPr lang="en-US" altLang="zh-CN" sz="3000" dirty="0" smtClean="0">
              <a:latin typeface="楷体" panose="02010609060101010101" pitchFamily="49" charset="-122"/>
              <a:ea typeface="楷体" panose="02010609060101010101" pitchFamily="49" charset="-122"/>
            </a:endParaRPr>
          </a:p>
        </p:txBody>
      </p:sp>
      <p:sp>
        <p:nvSpPr>
          <p:cNvPr id="2" name="文本框 1"/>
          <p:cNvSpPr txBox="1"/>
          <p:nvPr/>
        </p:nvSpPr>
        <p:spPr>
          <a:xfrm>
            <a:off x="592344" y="1505633"/>
            <a:ext cx="4066674" cy="738664"/>
          </a:xfrm>
          <a:prstGeom prst="rect">
            <a:avLst/>
          </a:prstGeom>
          <a:noFill/>
        </p:spPr>
        <p:txBody>
          <a:bodyPr wrap="square" rtlCol="0">
            <a:spAutoFit/>
          </a:bodyPr>
          <a:lstStyle/>
          <a:p>
            <a:r>
              <a:rPr lang="zh-CN" altLang="en-US" sz="4200" b="1" dirty="0" smtClean="0">
                <a:latin typeface="华文中宋" panose="02010600040101010101" pitchFamily="2" charset="-122"/>
                <a:ea typeface="华文中宋" panose="02010600040101010101" pitchFamily="2" charset="-122"/>
              </a:rPr>
              <a:t>资助重点</a:t>
            </a:r>
            <a:endParaRPr lang="zh-CN" altLang="en-US" sz="4200" b="1" dirty="0">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val="1331109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937895" y="1141095"/>
            <a:ext cx="10109835" cy="2387600"/>
          </a:xfrm>
        </p:spPr>
        <p:txBody>
          <a:bodyPr/>
          <a:lstStyle/>
          <a:p>
            <a:pPr marL="857250" indent="-857250">
              <a:buFont typeface="微软雅黑" panose="020B0503020204020204" charset="-122"/>
              <a:buChar char="★"/>
            </a:pPr>
            <a:r>
              <a:rPr lang="zh-CN" altLang="en-US" dirty="0" smtClean="0">
                <a:latin typeface="华文中宋" panose="02010600040101010101" charset="-122"/>
                <a:ea typeface="华文中宋" panose="02010600040101010101" charset="-122"/>
              </a:rPr>
              <a:t>国家艺术基金基本情况</a:t>
            </a:r>
            <a:endParaRPr lang="zh-CN" altLang="en-US" dirty="0">
              <a:latin typeface="华文中宋" panose="02010600040101010101" charset="-122"/>
              <a:ea typeface="华文中宋" panose="02010600040101010101" charset="-122"/>
            </a:endParaRPr>
          </a:p>
        </p:txBody>
      </p:sp>
      <p:cxnSp>
        <p:nvCxnSpPr>
          <p:cNvPr id="4" name="直接连接符 3"/>
          <p:cNvCxnSpPr/>
          <p:nvPr/>
        </p:nvCxnSpPr>
        <p:spPr>
          <a:xfrm>
            <a:off x="139700" y="931761"/>
            <a:ext cx="11899265" cy="0"/>
          </a:xfrm>
          <a:prstGeom prst="line">
            <a:avLst/>
          </a:prstGeom>
        </p:spPr>
        <p:style>
          <a:lnRef idx="1">
            <a:schemeClr val="accent2"/>
          </a:lnRef>
          <a:fillRef idx="0">
            <a:schemeClr val="accent2"/>
          </a:fillRef>
          <a:effectRef idx="0">
            <a:schemeClr val="accent2"/>
          </a:effectRef>
          <a:fontRef idx="minor">
            <a:schemeClr val="tx1"/>
          </a:fontRef>
        </p:style>
      </p:cxnSp>
      <p:pic>
        <p:nvPicPr>
          <p:cNvPr id="5" name="图片 4">
            <a:extLst>
              <a:ext uri="{FF2B5EF4-FFF2-40B4-BE49-F238E27FC236}">
                <a16:creationId xmlns:a16="http://schemas.microsoft.com/office/drawing/2014/main" id="{6688EF13-D1F7-43E4-8561-CEF5BE88185A}"/>
              </a:ext>
            </a:extLst>
          </p:cNvPr>
          <p:cNvPicPr>
            <a:picLocks noChangeAspect="1"/>
          </p:cNvPicPr>
          <p:nvPr/>
        </p:nvPicPr>
        <p:blipFill>
          <a:blip r:embed="rId3"/>
          <a:srcRect l="4103" t="6972" r="3906" b="10153"/>
          <a:stretch>
            <a:fillRect/>
          </a:stretch>
        </p:blipFill>
        <p:spPr>
          <a:xfrm>
            <a:off x="19780" y="119291"/>
            <a:ext cx="4212235" cy="859421"/>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1023378" y="2431985"/>
            <a:ext cx="3208637" cy="664141"/>
          </a:xfrm>
          <a:prstGeom prst="rect">
            <a:avLst/>
          </a:prstGeom>
          <a:pattFill prst="pct50">
            <a:fgClr>
              <a:schemeClr val="accent1">
                <a:lumMod val="60000"/>
                <a:lumOff val="40000"/>
              </a:schemeClr>
            </a:fgClr>
            <a:bgClr>
              <a:srgbClr val="FFFFFF"/>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400" b="0" i="0" u="none" strike="noStrike" kern="1200" cap="none" spc="0" normalizeH="0" baseline="0" noProof="0">
              <a:ln>
                <a:noFill/>
              </a:ln>
              <a:solidFill>
                <a:schemeClr val="bg1">
                  <a:lumMod val="65000"/>
                </a:schemeClr>
              </a:solidFill>
              <a:effectLst/>
              <a:uLnTx/>
              <a:uFillTx/>
              <a:latin typeface="+mn-lt"/>
              <a:ea typeface="+mn-ea"/>
              <a:cs typeface="+mn-cs"/>
            </a:endParaRPr>
          </a:p>
        </p:txBody>
      </p:sp>
      <p:sp>
        <p:nvSpPr>
          <p:cNvPr id="22530" name="Rectangle 2"/>
          <p:cNvSpPr/>
          <p:nvPr/>
        </p:nvSpPr>
        <p:spPr>
          <a:xfrm>
            <a:off x="4102100" y="1598612"/>
            <a:ext cx="309880" cy="4603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a:spcBef>
                <a:spcPct val="0"/>
              </a:spcBef>
              <a:buNone/>
            </a:pPr>
            <a:endParaRPr lang="zh-CN" altLang="zh-CN" sz="2400" dirty="0">
              <a:latin typeface="Arial" panose="020B0604020202020204" pitchFamily="34" charset="0"/>
            </a:endParaRPr>
          </a:p>
        </p:txBody>
      </p:sp>
      <p:cxnSp>
        <p:nvCxnSpPr>
          <p:cNvPr id="4" name="直接连接符 3"/>
          <p:cNvCxnSpPr/>
          <p:nvPr/>
        </p:nvCxnSpPr>
        <p:spPr>
          <a:xfrm>
            <a:off x="139700" y="897255"/>
            <a:ext cx="11899265" cy="0"/>
          </a:xfrm>
          <a:prstGeom prst="line">
            <a:avLst/>
          </a:prstGeom>
        </p:spPr>
        <p:style>
          <a:lnRef idx="1">
            <a:schemeClr val="accent2"/>
          </a:lnRef>
          <a:fillRef idx="0">
            <a:schemeClr val="accent2"/>
          </a:fillRef>
          <a:effectRef idx="0">
            <a:schemeClr val="accent2"/>
          </a:effectRef>
          <a:fontRef idx="minor">
            <a:schemeClr val="tx1"/>
          </a:fontRef>
        </p:style>
      </p:cxnSp>
      <p:pic>
        <p:nvPicPr>
          <p:cNvPr id="12" name="图片 11">
            <a:extLst>
              <a:ext uri="{FF2B5EF4-FFF2-40B4-BE49-F238E27FC236}">
                <a16:creationId xmlns:a16="http://schemas.microsoft.com/office/drawing/2014/main" id="{6688EF13-D1F7-43E4-8561-CEF5BE88185A}"/>
              </a:ext>
            </a:extLst>
          </p:cNvPr>
          <p:cNvPicPr>
            <a:picLocks noChangeAspect="1"/>
          </p:cNvPicPr>
          <p:nvPr/>
        </p:nvPicPr>
        <p:blipFill>
          <a:blip r:embed="rId3"/>
          <a:srcRect l="4103" t="6972" r="3906" b="10153"/>
          <a:stretch>
            <a:fillRect/>
          </a:stretch>
        </p:blipFill>
        <p:spPr>
          <a:xfrm>
            <a:off x="19780" y="119291"/>
            <a:ext cx="4212235" cy="859421"/>
          </a:xfrm>
          <a:prstGeom prst="rect">
            <a:avLst/>
          </a:prstGeom>
        </p:spPr>
      </p:pic>
      <p:sp>
        <p:nvSpPr>
          <p:cNvPr id="5" name="文本框 4"/>
          <p:cNvSpPr txBox="1"/>
          <p:nvPr/>
        </p:nvSpPr>
        <p:spPr>
          <a:xfrm>
            <a:off x="1023378" y="2431985"/>
            <a:ext cx="10520251" cy="3054682"/>
          </a:xfrm>
          <a:prstGeom prst="rect">
            <a:avLst/>
          </a:prstGeom>
          <a:noFill/>
        </p:spPr>
        <p:txBody>
          <a:bodyPr wrap="square" rtlCol="0">
            <a:spAutoFit/>
          </a:bodyPr>
          <a:lstStyle/>
          <a:p>
            <a:pPr marL="457200" lvl="0" indent="-457200">
              <a:lnSpc>
                <a:spcPts val="4500"/>
              </a:lnSpc>
              <a:buFont typeface="Wingdings" panose="05000000000000000000" pitchFamily="2" charset="2"/>
              <a:buChar char="u"/>
            </a:pPr>
            <a:r>
              <a:rPr lang="zh-CN" altLang="en-US" sz="3000" dirty="0" smtClean="0">
                <a:latin typeface="楷体" panose="02010609060101010101" pitchFamily="49" charset="-122"/>
                <a:ea typeface="楷体" panose="02010609060101010101" pitchFamily="49" charset="-122"/>
              </a:rPr>
              <a:t>体现公益属性</a:t>
            </a:r>
            <a:endParaRPr lang="en-US" altLang="zh-CN" sz="3000" dirty="0" smtClean="0">
              <a:latin typeface="楷体" panose="02010609060101010101" pitchFamily="49" charset="-122"/>
              <a:ea typeface="楷体" panose="02010609060101010101" pitchFamily="49" charset="-122"/>
            </a:endParaRPr>
          </a:p>
          <a:p>
            <a:pPr lvl="0">
              <a:lnSpc>
                <a:spcPts val="4500"/>
              </a:lnSpc>
              <a:spcBef>
                <a:spcPts val="600"/>
              </a:spcBef>
            </a:pPr>
            <a:r>
              <a:rPr lang="en-US" altLang="zh-CN" sz="3000" dirty="0" smtClean="0">
                <a:latin typeface="楷体" panose="02010609060101010101" pitchFamily="49" charset="-122"/>
                <a:ea typeface="楷体" panose="02010609060101010101" pitchFamily="49" charset="-122"/>
              </a:rPr>
              <a:t>   1.</a:t>
            </a:r>
            <a:r>
              <a:rPr lang="zh-CN" altLang="en-US" sz="3000" dirty="0">
                <a:latin typeface="楷体" panose="02010609060101010101" pitchFamily="49" charset="-122"/>
                <a:ea typeface="楷体" panose="02010609060101010101" pitchFamily="49" charset="-122"/>
              </a:rPr>
              <a:t>深入市、县基层，深入革命老区、民族地区、边疆地区开展的优秀艺术作品演出、展览</a:t>
            </a:r>
            <a:r>
              <a:rPr lang="zh-CN" altLang="en-US" sz="3000" dirty="0" smtClean="0">
                <a:latin typeface="楷体" panose="02010609060101010101" pitchFamily="49" charset="-122"/>
                <a:ea typeface="楷体" panose="02010609060101010101" pitchFamily="49" charset="-122"/>
              </a:rPr>
              <a:t>活动。</a:t>
            </a:r>
            <a:endParaRPr lang="en-US" altLang="zh-CN" sz="3000" dirty="0" smtClean="0">
              <a:latin typeface="楷体" panose="02010609060101010101" pitchFamily="49" charset="-122"/>
              <a:ea typeface="楷体" panose="02010609060101010101" pitchFamily="49" charset="-122"/>
            </a:endParaRPr>
          </a:p>
          <a:p>
            <a:pPr lvl="0">
              <a:lnSpc>
                <a:spcPts val="4500"/>
              </a:lnSpc>
            </a:pPr>
            <a:r>
              <a:rPr lang="en-US" altLang="zh-CN" sz="3000" dirty="0">
                <a:latin typeface="楷体" panose="02010609060101010101" pitchFamily="49" charset="-122"/>
                <a:ea typeface="楷体" panose="02010609060101010101" pitchFamily="49" charset="-122"/>
              </a:rPr>
              <a:t> </a:t>
            </a:r>
            <a:r>
              <a:rPr lang="en-US" altLang="zh-CN" sz="3000" dirty="0" smtClean="0">
                <a:latin typeface="楷体" panose="02010609060101010101" pitchFamily="49" charset="-122"/>
                <a:ea typeface="楷体" panose="02010609060101010101" pitchFamily="49" charset="-122"/>
              </a:rPr>
              <a:t>  2.</a:t>
            </a:r>
            <a:r>
              <a:rPr lang="zh-CN" altLang="en-US" sz="3000" dirty="0">
                <a:latin typeface="楷体" panose="02010609060101010101" pitchFamily="49" charset="-122"/>
                <a:ea typeface="楷体" panose="02010609060101010101" pitchFamily="49" charset="-122"/>
              </a:rPr>
              <a:t>鼓励</a:t>
            </a:r>
            <a:r>
              <a:rPr lang="zh-CN" altLang="en-US" sz="3000" dirty="0" smtClean="0">
                <a:latin typeface="楷体" panose="02010609060101010101" pitchFamily="49" charset="-122"/>
                <a:ea typeface="楷体" panose="02010609060101010101" pitchFamily="49" charset="-122"/>
              </a:rPr>
              <a:t>省级及以上</a:t>
            </a:r>
            <a:r>
              <a:rPr lang="zh-CN" altLang="en-US" sz="3000" dirty="0">
                <a:latin typeface="楷体" panose="02010609060101010101" pitchFamily="49" charset="-122"/>
                <a:ea typeface="楷体" panose="02010609060101010101" pitchFamily="49" charset="-122"/>
              </a:rPr>
              <a:t>国有文艺院团与基层文艺院团联合开展的优秀作品演出</a:t>
            </a:r>
            <a:r>
              <a:rPr lang="zh-CN" altLang="en-US" sz="3000" dirty="0" smtClean="0">
                <a:latin typeface="楷体" panose="02010609060101010101" pitchFamily="49" charset="-122"/>
                <a:ea typeface="楷体" panose="02010609060101010101" pitchFamily="49" charset="-122"/>
              </a:rPr>
              <a:t>活动。</a:t>
            </a:r>
            <a:endParaRPr lang="en-US" altLang="zh-CN" sz="3000" dirty="0" smtClean="0">
              <a:latin typeface="楷体" panose="02010609060101010101" pitchFamily="49" charset="-122"/>
              <a:ea typeface="楷体" panose="02010609060101010101" pitchFamily="49" charset="-122"/>
            </a:endParaRPr>
          </a:p>
        </p:txBody>
      </p:sp>
      <p:sp>
        <p:nvSpPr>
          <p:cNvPr id="2" name="文本框 1"/>
          <p:cNvSpPr txBox="1"/>
          <p:nvPr/>
        </p:nvSpPr>
        <p:spPr>
          <a:xfrm>
            <a:off x="1023378" y="1472916"/>
            <a:ext cx="4066674" cy="738664"/>
          </a:xfrm>
          <a:prstGeom prst="rect">
            <a:avLst/>
          </a:prstGeom>
          <a:noFill/>
        </p:spPr>
        <p:txBody>
          <a:bodyPr wrap="square" rtlCol="0">
            <a:spAutoFit/>
          </a:bodyPr>
          <a:lstStyle/>
          <a:p>
            <a:r>
              <a:rPr lang="zh-CN" altLang="en-US" sz="4200" b="1" dirty="0" smtClean="0">
                <a:latin typeface="华文中宋" panose="02010600040101010101" pitchFamily="2" charset="-122"/>
                <a:ea typeface="华文中宋" panose="02010600040101010101" pitchFamily="2" charset="-122"/>
              </a:rPr>
              <a:t>资助重点</a:t>
            </a:r>
            <a:endParaRPr lang="zh-CN" altLang="en-US" sz="4200" b="1" dirty="0">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val="29786254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696685" y="2564860"/>
            <a:ext cx="10685429" cy="2296886"/>
          </a:xfrm>
          <a:prstGeom prst="rect">
            <a:avLst/>
          </a:prstGeom>
          <a:pattFill prst="pct50">
            <a:fgClr>
              <a:schemeClr val="accent1">
                <a:lumMod val="60000"/>
                <a:lumOff val="40000"/>
              </a:schemeClr>
            </a:fgClr>
            <a:bgClr>
              <a:srgbClr val="FFFFFF"/>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400" b="0" i="0" u="none" strike="noStrike" kern="1200" cap="none" spc="0" normalizeH="0" baseline="0" noProof="0">
              <a:ln>
                <a:noFill/>
              </a:ln>
              <a:solidFill>
                <a:schemeClr val="bg1">
                  <a:lumMod val="65000"/>
                </a:schemeClr>
              </a:solidFill>
              <a:effectLst/>
              <a:uLnTx/>
              <a:uFillTx/>
              <a:latin typeface="+mn-lt"/>
              <a:ea typeface="+mn-ea"/>
              <a:cs typeface="+mn-cs"/>
            </a:endParaRPr>
          </a:p>
        </p:txBody>
      </p:sp>
      <p:sp>
        <p:nvSpPr>
          <p:cNvPr id="22530" name="Rectangle 2"/>
          <p:cNvSpPr/>
          <p:nvPr/>
        </p:nvSpPr>
        <p:spPr>
          <a:xfrm>
            <a:off x="4102100" y="1598612"/>
            <a:ext cx="309880" cy="4603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a:spcBef>
                <a:spcPct val="0"/>
              </a:spcBef>
              <a:buNone/>
            </a:pPr>
            <a:endParaRPr lang="zh-CN" altLang="zh-CN" sz="2400" dirty="0">
              <a:latin typeface="Arial" panose="020B0604020202020204" pitchFamily="34" charset="0"/>
            </a:endParaRPr>
          </a:p>
        </p:txBody>
      </p:sp>
      <p:cxnSp>
        <p:nvCxnSpPr>
          <p:cNvPr id="4" name="直接连接符 3"/>
          <p:cNvCxnSpPr/>
          <p:nvPr/>
        </p:nvCxnSpPr>
        <p:spPr>
          <a:xfrm>
            <a:off x="139700" y="897255"/>
            <a:ext cx="11899265" cy="0"/>
          </a:xfrm>
          <a:prstGeom prst="line">
            <a:avLst/>
          </a:prstGeom>
        </p:spPr>
        <p:style>
          <a:lnRef idx="1">
            <a:schemeClr val="accent2"/>
          </a:lnRef>
          <a:fillRef idx="0">
            <a:schemeClr val="accent2"/>
          </a:fillRef>
          <a:effectRef idx="0">
            <a:schemeClr val="accent2"/>
          </a:effectRef>
          <a:fontRef idx="minor">
            <a:schemeClr val="tx1"/>
          </a:fontRef>
        </p:style>
      </p:cxnSp>
      <p:pic>
        <p:nvPicPr>
          <p:cNvPr id="12" name="图片 11">
            <a:extLst>
              <a:ext uri="{FF2B5EF4-FFF2-40B4-BE49-F238E27FC236}">
                <a16:creationId xmlns:a16="http://schemas.microsoft.com/office/drawing/2014/main" id="{6688EF13-D1F7-43E4-8561-CEF5BE88185A}"/>
              </a:ext>
            </a:extLst>
          </p:cNvPr>
          <p:cNvPicPr>
            <a:picLocks noChangeAspect="1"/>
          </p:cNvPicPr>
          <p:nvPr/>
        </p:nvPicPr>
        <p:blipFill>
          <a:blip r:embed="rId3"/>
          <a:srcRect l="4103" t="6972" r="3906" b="10153"/>
          <a:stretch>
            <a:fillRect/>
          </a:stretch>
        </p:blipFill>
        <p:spPr>
          <a:xfrm>
            <a:off x="19780" y="119291"/>
            <a:ext cx="4212235" cy="859421"/>
          </a:xfrm>
          <a:prstGeom prst="rect">
            <a:avLst/>
          </a:prstGeom>
        </p:spPr>
      </p:pic>
      <p:sp>
        <p:nvSpPr>
          <p:cNvPr id="5" name="文本框 4"/>
          <p:cNvSpPr txBox="1"/>
          <p:nvPr/>
        </p:nvSpPr>
        <p:spPr>
          <a:xfrm>
            <a:off x="861863" y="2845533"/>
            <a:ext cx="10520251" cy="1735540"/>
          </a:xfrm>
          <a:prstGeom prst="rect">
            <a:avLst/>
          </a:prstGeom>
          <a:noFill/>
        </p:spPr>
        <p:txBody>
          <a:bodyPr wrap="square" rtlCol="0">
            <a:spAutoFit/>
          </a:bodyPr>
          <a:lstStyle/>
          <a:p>
            <a:pPr marL="457200" lvl="0" indent="-457200">
              <a:lnSpc>
                <a:spcPts val="4500"/>
              </a:lnSpc>
              <a:buFont typeface="Wingdings" panose="05000000000000000000" pitchFamily="2" charset="2"/>
              <a:buChar char="u"/>
            </a:pPr>
            <a:r>
              <a:rPr lang="zh-CN" altLang="en-US" sz="3000" dirty="0" smtClean="0">
                <a:latin typeface="楷体" panose="02010609060101010101" pitchFamily="49" charset="-122"/>
                <a:ea typeface="楷体" panose="02010609060101010101" pitchFamily="49" charset="-122"/>
              </a:rPr>
              <a:t>获得国家艺术基金舞台艺术创作项目资助，在结项验收后继续进行重大加工修改提高，艺术质量有明显提升，取得良好社会效益作品的演出活动。</a:t>
            </a:r>
            <a:endParaRPr lang="zh-CN" altLang="en-US" sz="3000" dirty="0">
              <a:latin typeface="楷体" panose="02010609060101010101" pitchFamily="49" charset="-122"/>
              <a:ea typeface="楷体" panose="02010609060101010101" pitchFamily="49" charset="-122"/>
            </a:endParaRPr>
          </a:p>
        </p:txBody>
      </p:sp>
      <p:sp>
        <p:nvSpPr>
          <p:cNvPr id="2" name="文本框 1"/>
          <p:cNvSpPr txBox="1"/>
          <p:nvPr/>
        </p:nvSpPr>
        <p:spPr>
          <a:xfrm>
            <a:off x="696685" y="1675220"/>
            <a:ext cx="4066674" cy="738664"/>
          </a:xfrm>
          <a:prstGeom prst="rect">
            <a:avLst/>
          </a:prstGeom>
          <a:noFill/>
        </p:spPr>
        <p:txBody>
          <a:bodyPr wrap="square" rtlCol="0">
            <a:spAutoFit/>
          </a:bodyPr>
          <a:lstStyle/>
          <a:p>
            <a:r>
              <a:rPr lang="zh-CN" altLang="en-US" sz="4200" b="1" dirty="0" smtClean="0">
                <a:latin typeface="华文中宋" panose="02010600040101010101" pitchFamily="2" charset="-122"/>
                <a:ea typeface="华文中宋" panose="02010600040101010101" pitchFamily="2" charset="-122"/>
              </a:rPr>
              <a:t>资助重点</a:t>
            </a:r>
            <a:endParaRPr lang="zh-CN" altLang="en-US" sz="4200" b="1" dirty="0">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val="7928660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p:nvPr/>
        </p:nvSpPr>
        <p:spPr>
          <a:xfrm>
            <a:off x="4102100" y="1598612"/>
            <a:ext cx="309880" cy="4603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a:spcBef>
                <a:spcPct val="0"/>
              </a:spcBef>
              <a:buNone/>
            </a:pPr>
            <a:endParaRPr lang="zh-CN" altLang="zh-CN" sz="2400" dirty="0">
              <a:latin typeface="Arial" panose="020B0604020202020204" pitchFamily="34" charset="0"/>
            </a:endParaRPr>
          </a:p>
        </p:txBody>
      </p:sp>
      <p:sp>
        <p:nvSpPr>
          <p:cNvPr id="22531" name="TextBox 7"/>
          <p:cNvSpPr txBox="1"/>
          <p:nvPr/>
        </p:nvSpPr>
        <p:spPr>
          <a:xfrm>
            <a:off x="1371600" y="1515869"/>
            <a:ext cx="5570756" cy="669414"/>
          </a:xfrm>
          <a:prstGeom prst="rect">
            <a:avLst/>
          </a:prstGeom>
          <a:noFill/>
          <a:ln w="9525">
            <a:noFill/>
          </a:ln>
        </p:spPr>
        <p:txBody>
          <a:bodyPr wrap="none">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eaLnBrk="1" hangingPunct="1">
              <a:lnSpc>
                <a:spcPts val="4500"/>
              </a:lnSpc>
              <a:spcBef>
                <a:spcPct val="0"/>
              </a:spcBef>
              <a:buNone/>
            </a:pPr>
            <a:r>
              <a:rPr lang="zh-CN" altLang="en-US" sz="4200" b="1" dirty="0">
                <a:latin typeface="华文中宋" panose="02010600040101010101" charset="-122"/>
                <a:ea typeface="华文中宋" panose="02010600040101010101" charset="-122"/>
              </a:rPr>
              <a:t>传播交流推广资助项目</a:t>
            </a:r>
            <a:endParaRPr lang="en-US" altLang="zh-CN" sz="4200" b="1" dirty="0">
              <a:latin typeface="华文中宋" panose="02010600040101010101" charset="-122"/>
              <a:ea typeface="华文中宋" panose="02010600040101010101" charset="-122"/>
            </a:endParaRPr>
          </a:p>
        </p:txBody>
      </p:sp>
      <p:sp>
        <p:nvSpPr>
          <p:cNvPr id="22532" name="TextBox 10"/>
          <p:cNvSpPr txBox="1"/>
          <p:nvPr/>
        </p:nvSpPr>
        <p:spPr>
          <a:xfrm>
            <a:off x="1578155" y="3306641"/>
            <a:ext cx="9517619" cy="541174"/>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eaLnBrk="1" hangingPunct="1">
              <a:lnSpc>
                <a:spcPts val="3500"/>
              </a:lnSpc>
              <a:spcBef>
                <a:spcPct val="0"/>
              </a:spcBef>
            </a:pPr>
            <a:r>
              <a:rPr lang="en-US" altLang="zh-CN" sz="3000" dirty="0">
                <a:latin typeface="微软雅黑" panose="020B0503020204020204" charset="-122"/>
                <a:ea typeface="微软雅黑" panose="020B0503020204020204" charset="-122"/>
              </a:rPr>
              <a:t> </a:t>
            </a:r>
            <a:r>
              <a:rPr lang="zh-CN" altLang="en-US" sz="3000" dirty="0">
                <a:latin typeface="微软雅黑" panose="020B0503020204020204" charset="-122"/>
                <a:ea typeface="微软雅黑" panose="020B0503020204020204" charset="-122"/>
              </a:rPr>
              <a:t> </a:t>
            </a:r>
            <a:r>
              <a:rPr lang="zh-CN" altLang="en-US" sz="3000" dirty="0">
                <a:latin typeface="黑体" panose="02010609060101010101" pitchFamily="49" charset="-122"/>
                <a:ea typeface="黑体" panose="02010609060101010101" pitchFamily="49" charset="-122"/>
              </a:rPr>
              <a:t>可申请</a:t>
            </a:r>
            <a:r>
              <a:rPr lang="zh-CN" altLang="en-US" sz="3000" dirty="0">
                <a:solidFill>
                  <a:srgbClr val="FF0000"/>
                </a:solidFill>
                <a:latin typeface="黑体" panose="02010609060101010101" pitchFamily="49" charset="-122"/>
                <a:ea typeface="黑体" panose="02010609060101010101" pitchFamily="49" charset="-122"/>
              </a:rPr>
              <a:t>不</a:t>
            </a:r>
            <a:r>
              <a:rPr lang="zh-CN" altLang="en-US" sz="3000" dirty="0" smtClean="0">
                <a:solidFill>
                  <a:srgbClr val="FF0000"/>
                </a:solidFill>
                <a:latin typeface="黑体" panose="02010609060101010101" pitchFamily="49" charset="-122"/>
                <a:ea typeface="黑体" panose="02010609060101010101" pitchFamily="49" charset="-122"/>
              </a:rPr>
              <a:t>超过</a:t>
            </a:r>
            <a:r>
              <a:rPr lang="en-US" altLang="zh-CN" sz="3000" dirty="0" smtClean="0">
                <a:solidFill>
                  <a:srgbClr val="FF0000"/>
                </a:solidFill>
                <a:latin typeface="黑体" panose="02010609060101010101" pitchFamily="49" charset="-122"/>
                <a:ea typeface="黑体" panose="02010609060101010101" pitchFamily="49" charset="-122"/>
              </a:rPr>
              <a:t>150</a:t>
            </a:r>
            <a:r>
              <a:rPr lang="zh-CN" altLang="en-US" sz="3000" dirty="0" smtClean="0">
                <a:solidFill>
                  <a:srgbClr val="FF0000"/>
                </a:solidFill>
                <a:latin typeface="黑体" panose="02010609060101010101" pitchFamily="49" charset="-122"/>
                <a:ea typeface="黑体" panose="02010609060101010101" pitchFamily="49" charset="-122"/>
              </a:rPr>
              <a:t>万元</a:t>
            </a:r>
            <a:r>
              <a:rPr lang="zh-CN" altLang="en-US" sz="3000" dirty="0">
                <a:latin typeface="黑体" panose="02010609060101010101" pitchFamily="49" charset="-122"/>
                <a:ea typeface="黑体" panose="02010609060101010101" pitchFamily="49" charset="-122"/>
              </a:rPr>
              <a:t>的资助</a:t>
            </a:r>
            <a:r>
              <a:rPr lang="zh-CN" altLang="en-US" sz="3000" dirty="0" smtClean="0">
                <a:latin typeface="黑体" panose="02010609060101010101" pitchFamily="49" charset="-122"/>
                <a:ea typeface="黑体" panose="02010609060101010101" pitchFamily="49" charset="-122"/>
              </a:rPr>
              <a:t>资金</a:t>
            </a:r>
            <a:endParaRPr lang="en-US" altLang="zh-CN" sz="3000" dirty="0" smtClean="0">
              <a:latin typeface="黑体" panose="02010609060101010101" pitchFamily="49" charset="-122"/>
              <a:ea typeface="黑体" panose="02010609060101010101" pitchFamily="49" charset="-122"/>
            </a:endParaRPr>
          </a:p>
        </p:txBody>
      </p:sp>
      <p:sp>
        <p:nvSpPr>
          <p:cNvPr id="22533" name="TextBox 10"/>
          <p:cNvSpPr txBox="1"/>
          <p:nvPr/>
        </p:nvSpPr>
        <p:spPr>
          <a:xfrm>
            <a:off x="1578155" y="2490131"/>
            <a:ext cx="7634856" cy="541174"/>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eaLnBrk="1" hangingPunct="1">
              <a:lnSpc>
                <a:spcPts val="3500"/>
              </a:lnSpc>
              <a:spcBef>
                <a:spcPct val="0"/>
              </a:spcBef>
              <a:buNone/>
            </a:pPr>
            <a:r>
              <a:rPr lang="zh-CN" altLang="en-US" sz="3000" b="1" dirty="0">
                <a:solidFill>
                  <a:srgbClr val="000099"/>
                </a:solidFill>
                <a:latin typeface="微软雅黑" panose="020B0503020204020204" charset="-122"/>
                <a:ea typeface="微软雅黑" panose="020B0503020204020204" charset="-122"/>
              </a:rPr>
              <a:t>匹配</a:t>
            </a:r>
            <a:r>
              <a:rPr lang="zh-CN" altLang="en-US" sz="3000" b="1" dirty="0" smtClean="0">
                <a:solidFill>
                  <a:srgbClr val="000099"/>
                </a:solidFill>
                <a:latin typeface="微软雅黑" panose="020B0503020204020204" charset="-122"/>
                <a:ea typeface="微软雅黑" panose="020B0503020204020204" charset="-122"/>
              </a:rPr>
              <a:t>资助</a:t>
            </a:r>
            <a:endParaRPr lang="en-US" altLang="zh-CN" sz="3000" b="1" dirty="0">
              <a:solidFill>
                <a:srgbClr val="000099"/>
              </a:solidFill>
              <a:latin typeface="微软雅黑" panose="020B0503020204020204" charset="-122"/>
              <a:ea typeface="微软雅黑" panose="020B0503020204020204" charset="-122"/>
            </a:endParaRPr>
          </a:p>
        </p:txBody>
      </p:sp>
      <p:cxnSp>
        <p:nvCxnSpPr>
          <p:cNvPr id="22534" name="直接连接符 2"/>
          <p:cNvCxnSpPr/>
          <p:nvPr/>
        </p:nvCxnSpPr>
        <p:spPr>
          <a:xfrm>
            <a:off x="1583267" y="3061655"/>
            <a:ext cx="1461147" cy="0"/>
          </a:xfrm>
          <a:prstGeom prst="line">
            <a:avLst/>
          </a:prstGeom>
          <a:ln w="19050" cap="flat" cmpd="sng">
            <a:solidFill>
              <a:srgbClr val="FF0000"/>
            </a:solidFill>
            <a:prstDash val="solid"/>
            <a:headEnd type="none" w="med" len="med"/>
            <a:tailEnd type="none" w="med" len="med"/>
          </a:ln>
        </p:spPr>
      </p:cxnSp>
      <p:cxnSp>
        <p:nvCxnSpPr>
          <p:cNvPr id="4" name="直接连接符 3"/>
          <p:cNvCxnSpPr/>
          <p:nvPr/>
        </p:nvCxnSpPr>
        <p:spPr>
          <a:xfrm>
            <a:off x="139700" y="897255"/>
            <a:ext cx="11899265" cy="0"/>
          </a:xfrm>
          <a:prstGeom prst="line">
            <a:avLst/>
          </a:prstGeom>
        </p:spPr>
        <p:style>
          <a:lnRef idx="1">
            <a:schemeClr val="accent2"/>
          </a:lnRef>
          <a:fillRef idx="0">
            <a:schemeClr val="accent2"/>
          </a:fillRef>
          <a:effectRef idx="0">
            <a:schemeClr val="accent2"/>
          </a:effectRef>
          <a:fontRef idx="minor">
            <a:schemeClr val="tx1"/>
          </a:fontRef>
        </p:style>
      </p:cxnSp>
      <p:pic>
        <p:nvPicPr>
          <p:cNvPr id="12" name="图片 11">
            <a:extLst>
              <a:ext uri="{FF2B5EF4-FFF2-40B4-BE49-F238E27FC236}">
                <a16:creationId xmlns:a16="http://schemas.microsoft.com/office/drawing/2014/main" id="{6688EF13-D1F7-43E4-8561-CEF5BE88185A}"/>
              </a:ext>
            </a:extLst>
          </p:cNvPr>
          <p:cNvPicPr>
            <a:picLocks noChangeAspect="1"/>
          </p:cNvPicPr>
          <p:nvPr/>
        </p:nvPicPr>
        <p:blipFill>
          <a:blip r:embed="rId3"/>
          <a:srcRect l="4103" t="6972" r="3906" b="10153"/>
          <a:stretch>
            <a:fillRect/>
          </a:stretch>
        </p:blipFill>
        <p:spPr>
          <a:xfrm>
            <a:off x="19780" y="119291"/>
            <a:ext cx="4212235" cy="859421"/>
          </a:xfrm>
          <a:prstGeom prst="rect">
            <a:avLst/>
          </a:prstGeom>
        </p:spPr>
      </p:pic>
      <p:sp>
        <p:nvSpPr>
          <p:cNvPr id="5" name="文本框 4"/>
          <p:cNvSpPr txBox="1"/>
          <p:nvPr/>
        </p:nvSpPr>
        <p:spPr>
          <a:xfrm>
            <a:off x="1332257" y="4116867"/>
            <a:ext cx="10009414" cy="1823576"/>
          </a:xfrm>
          <a:prstGeom prst="rect">
            <a:avLst/>
          </a:prstGeom>
          <a:noFill/>
        </p:spPr>
        <p:txBody>
          <a:bodyPr wrap="square" rtlCol="0">
            <a:spAutoFit/>
          </a:bodyPr>
          <a:lstStyle/>
          <a:p>
            <a:pPr lvl="0">
              <a:lnSpc>
                <a:spcPts val="4500"/>
              </a:lnSpc>
            </a:pPr>
            <a:r>
              <a:rPr lang="en-US" altLang="zh-CN" sz="3000" dirty="0" smtClean="0">
                <a:latin typeface="楷体" panose="02010609060101010101" pitchFamily="49" charset="-122"/>
                <a:ea typeface="楷体" panose="02010609060101010101" pitchFamily="49" charset="-122"/>
              </a:rPr>
              <a:t>  </a:t>
            </a:r>
            <a:r>
              <a:rPr lang="zh-CN" altLang="zh-CN" sz="3000" dirty="0" smtClean="0">
                <a:latin typeface="楷体" panose="02010609060101010101" pitchFamily="49" charset="-122"/>
                <a:ea typeface="楷体" panose="02010609060101010101" pitchFamily="49" charset="-122"/>
              </a:rPr>
              <a:t>在</a:t>
            </a:r>
            <a:r>
              <a:rPr lang="zh-CN" altLang="zh-CN" sz="3000" dirty="0">
                <a:latin typeface="楷体" panose="02010609060101010101" pitchFamily="49" charset="-122"/>
                <a:ea typeface="楷体" panose="02010609060101010101" pitchFamily="49" charset="-122"/>
              </a:rPr>
              <a:t>国内（包括港澳台地区）实施的项目，可申请不高于项目总成本预算额度</a:t>
            </a:r>
            <a:r>
              <a:rPr lang="en-US" altLang="zh-CN" sz="3000" dirty="0">
                <a:latin typeface="楷体" panose="02010609060101010101" pitchFamily="49" charset="-122"/>
                <a:ea typeface="楷体" panose="02010609060101010101" pitchFamily="49" charset="-122"/>
              </a:rPr>
              <a:t>50</a:t>
            </a:r>
            <a:r>
              <a:rPr lang="zh-CN" altLang="zh-CN" sz="3000" dirty="0">
                <a:latin typeface="楷体" panose="02010609060101010101" pitchFamily="49" charset="-122"/>
                <a:ea typeface="楷体" panose="02010609060101010101" pitchFamily="49" charset="-122"/>
              </a:rPr>
              <a:t>％的匹配资助；在国外实施的项目，可申请不高于项目总成本预算额度</a:t>
            </a:r>
            <a:r>
              <a:rPr lang="en-US" altLang="zh-CN" sz="3000" dirty="0">
                <a:latin typeface="楷体" panose="02010609060101010101" pitchFamily="49" charset="-122"/>
                <a:ea typeface="楷体" panose="02010609060101010101" pitchFamily="49" charset="-122"/>
              </a:rPr>
              <a:t>30</a:t>
            </a:r>
            <a:r>
              <a:rPr lang="zh-CN" altLang="zh-CN" sz="3000" dirty="0">
                <a:latin typeface="楷体" panose="02010609060101010101" pitchFamily="49" charset="-122"/>
                <a:ea typeface="楷体" panose="02010609060101010101" pitchFamily="49" charset="-122"/>
              </a:rPr>
              <a:t>％的匹配资助</a:t>
            </a:r>
            <a:r>
              <a:rPr lang="zh-CN" altLang="zh-CN" sz="3000" dirty="0" smtClean="0">
                <a:latin typeface="楷体" panose="02010609060101010101" pitchFamily="49" charset="-122"/>
                <a:ea typeface="楷体" panose="02010609060101010101" pitchFamily="49" charset="-122"/>
              </a:rPr>
              <a:t>。</a:t>
            </a:r>
            <a:endParaRPr lang="zh-CN" altLang="en-US" sz="3000" dirty="0">
              <a:latin typeface="楷体" panose="02010609060101010101" pitchFamily="49" charset="-122"/>
              <a:ea typeface="楷体" panose="02010609060101010101" pitchFamily="49" charset="-122"/>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p:nvPr/>
        </p:nvSpPr>
        <p:spPr>
          <a:xfrm>
            <a:off x="4102100" y="1598612"/>
            <a:ext cx="309880" cy="4603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a:spcBef>
                <a:spcPct val="0"/>
              </a:spcBef>
              <a:buNone/>
            </a:pPr>
            <a:endParaRPr lang="zh-CN" altLang="zh-CN" sz="2400" dirty="0">
              <a:latin typeface="Arial" panose="020B0604020202020204" pitchFamily="34" charset="0"/>
            </a:endParaRPr>
          </a:p>
        </p:txBody>
      </p:sp>
      <p:sp>
        <p:nvSpPr>
          <p:cNvPr id="24579" name="TextBox 7"/>
          <p:cNvSpPr txBox="1"/>
          <p:nvPr/>
        </p:nvSpPr>
        <p:spPr>
          <a:xfrm>
            <a:off x="777986" y="1307928"/>
            <a:ext cx="3572312" cy="669414"/>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eaLnBrk="1" hangingPunct="1">
              <a:lnSpc>
                <a:spcPts val="4500"/>
              </a:lnSpc>
              <a:spcBef>
                <a:spcPct val="0"/>
              </a:spcBef>
              <a:buNone/>
            </a:pPr>
            <a:r>
              <a:rPr lang="zh-CN" altLang="en-US" sz="4200" b="1" dirty="0">
                <a:latin typeface="华文中宋" panose="02010600040101010101" charset="-122"/>
                <a:ea typeface="华文中宋" panose="02010600040101010101" charset="-122"/>
              </a:rPr>
              <a:t>资助资金核定</a:t>
            </a:r>
          </a:p>
        </p:txBody>
      </p:sp>
      <p:sp>
        <p:nvSpPr>
          <p:cNvPr id="24580" name="TextBox 10"/>
          <p:cNvSpPr txBox="1"/>
          <p:nvPr/>
        </p:nvSpPr>
        <p:spPr>
          <a:xfrm>
            <a:off x="777986" y="2275923"/>
            <a:ext cx="12194116" cy="1066959"/>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lvl="0" eaLnBrk="1" hangingPunct="1">
              <a:lnSpc>
                <a:spcPts val="3500"/>
              </a:lnSpc>
              <a:spcBef>
                <a:spcPct val="0"/>
              </a:spcBef>
              <a:buFont typeface="Wingdings" panose="05000000000000000000" charset="0"/>
              <a:buChar char=""/>
            </a:pPr>
            <a:r>
              <a:rPr lang="en-US" altLang="zh-CN" sz="3000" b="1" dirty="0">
                <a:latin typeface="楷体" panose="02010609060101010101" pitchFamily="49" charset="-122"/>
                <a:ea typeface="楷体" panose="02010609060101010101" pitchFamily="49" charset="-122"/>
              </a:rPr>
              <a:t> </a:t>
            </a:r>
            <a:r>
              <a:rPr lang="zh-CN" altLang="en-US" sz="3000" b="1" dirty="0" smtClean="0">
                <a:latin typeface="黑体" panose="02010609060101010101" pitchFamily="49" charset="-122"/>
                <a:ea typeface="黑体" panose="02010609060101010101" pitchFamily="49" charset="-122"/>
              </a:rPr>
              <a:t>演出项目</a:t>
            </a:r>
            <a:endParaRPr lang="en-US" altLang="zh-CN" sz="3000" b="1" dirty="0" smtClean="0">
              <a:latin typeface="黑体" panose="02010609060101010101" pitchFamily="49" charset="-122"/>
              <a:ea typeface="黑体" panose="02010609060101010101" pitchFamily="49" charset="-122"/>
            </a:endParaRPr>
          </a:p>
          <a:p>
            <a:pPr marL="0" lvl="0" indent="0" eaLnBrk="1" hangingPunct="1">
              <a:lnSpc>
                <a:spcPts val="3500"/>
              </a:lnSpc>
              <a:spcBef>
                <a:spcPts val="600"/>
              </a:spcBef>
              <a:buNone/>
            </a:pPr>
            <a:r>
              <a:rPr lang="zh-CN" altLang="en-US" sz="3000" dirty="0" smtClean="0">
                <a:latin typeface="楷体" panose="02010609060101010101" pitchFamily="49" charset="-122"/>
                <a:ea typeface="楷体" panose="02010609060101010101" pitchFamily="49" charset="-122"/>
              </a:rPr>
              <a:t>   主要</a:t>
            </a:r>
            <a:r>
              <a:rPr lang="zh-CN" altLang="en-US" sz="3000" dirty="0">
                <a:latin typeface="楷体" panose="02010609060101010101" pitchFamily="49" charset="-122"/>
                <a:ea typeface="楷体" panose="02010609060101010101" pitchFamily="49" charset="-122"/>
              </a:rPr>
              <a:t>依据</a:t>
            </a:r>
            <a:r>
              <a:rPr lang="zh-CN" altLang="en-US" sz="3000" dirty="0">
                <a:solidFill>
                  <a:srgbClr val="FF0000"/>
                </a:solidFill>
                <a:latin typeface="楷体" panose="02010609060101010101" pitchFamily="49" charset="-122"/>
                <a:ea typeface="楷体" panose="02010609060101010101" pitchFamily="49" charset="-122"/>
              </a:rPr>
              <a:t>艺术门类、参演人数、演出场次、演出地点</a:t>
            </a:r>
            <a:r>
              <a:rPr lang="zh-CN" altLang="en-US" sz="3000" dirty="0">
                <a:latin typeface="楷体" panose="02010609060101010101" pitchFamily="49" charset="-122"/>
                <a:ea typeface="楷体" panose="02010609060101010101" pitchFamily="49" charset="-122"/>
              </a:rPr>
              <a:t>等指标</a:t>
            </a:r>
            <a:endParaRPr lang="en-US" altLang="zh-CN" sz="3000" dirty="0">
              <a:latin typeface="楷体" panose="02010609060101010101" pitchFamily="49" charset="-122"/>
              <a:ea typeface="楷体" panose="02010609060101010101" pitchFamily="49" charset="-122"/>
            </a:endParaRPr>
          </a:p>
        </p:txBody>
      </p:sp>
      <p:sp>
        <p:nvSpPr>
          <p:cNvPr id="24581" name="TextBox 10"/>
          <p:cNvSpPr txBox="1"/>
          <p:nvPr/>
        </p:nvSpPr>
        <p:spPr>
          <a:xfrm>
            <a:off x="777987" y="3486903"/>
            <a:ext cx="10798970" cy="2862322"/>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lvl="0" eaLnBrk="1" hangingPunct="1">
              <a:lnSpc>
                <a:spcPts val="3500"/>
              </a:lnSpc>
              <a:spcBef>
                <a:spcPct val="0"/>
              </a:spcBef>
              <a:buFont typeface="Wingdings" panose="05000000000000000000" charset="0"/>
              <a:buChar char=""/>
            </a:pPr>
            <a:r>
              <a:rPr lang="en-US" altLang="zh-CN" sz="3000" b="1" dirty="0" smtClean="0">
                <a:latin typeface="黑体" panose="02010609060101010101" pitchFamily="49" charset="-122"/>
                <a:ea typeface="黑体" panose="02010609060101010101" pitchFamily="49" charset="-122"/>
              </a:rPr>
              <a:t> </a:t>
            </a:r>
            <a:r>
              <a:rPr lang="zh-CN" altLang="zh-CN" sz="3000" b="1" dirty="0" smtClean="0">
                <a:latin typeface="黑体" panose="02010609060101010101" pitchFamily="49" charset="-122"/>
                <a:ea typeface="黑体" panose="02010609060101010101" pitchFamily="49" charset="-122"/>
              </a:rPr>
              <a:t>展览</a:t>
            </a:r>
            <a:r>
              <a:rPr lang="zh-CN" altLang="zh-CN" sz="3000" b="1" dirty="0">
                <a:latin typeface="黑体" panose="02010609060101010101" pitchFamily="49" charset="-122"/>
                <a:ea typeface="黑体" panose="02010609060101010101" pitchFamily="49" charset="-122"/>
              </a:rPr>
              <a:t>项目</a:t>
            </a:r>
            <a:endParaRPr lang="en-US" altLang="zh-CN" sz="3000" b="1" dirty="0">
              <a:latin typeface="黑体" panose="02010609060101010101" pitchFamily="49" charset="-122"/>
              <a:ea typeface="黑体" panose="02010609060101010101" pitchFamily="49" charset="-122"/>
            </a:endParaRPr>
          </a:p>
          <a:p>
            <a:pPr marL="0" lvl="0" indent="0" eaLnBrk="1" hangingPunct="1">
              <a:lnSpc>
                <a:spcPts val="4000"/>
              </a:lnSpc>
              <a:spcBef>
                <a:spcPts val="600"/>
              </a:spcBef>
              <a:buNone/>
            </a:pPr>
            <a:r>
              <a:rPr lang="zh-CN" altLang="en-US" sz="3000" dirty="0" smtClean="0">
                <a:latin typeface="楷体" panose="02010609060101010101" pitchFamily="49" charset="-122"/>
                <a:ea typeface="楷体" panose="02010609060101010101" pitchFamily="49" charset="-122"/>
              </a:rPr>
              <a:t>   主要</a:t>
            </a:r>
            <a:r>
              <a:rPr lang="zh-CN" altLang="en-US" sz="3000" dirty="0">
                <a:latin typeface="楷体" panose="02010609060101010101" pitchFamily="49" charset="-122"/>
                <a:ea typeface="楷体" panose="02010609060101010101" pitchFamily="49" charset="-122"/>
              </a:rPr>
              <a:t>依据</a:t>
            </a:r>
            <a:r>
              <a:rPr lang="zh-CN" altLang="en-US" sz="3000" dirty="0">
                <a:solidFill>
                  <a:srgbClr val="FF0000"/>
                </a:solidFill>
                <a:latin typeface="楷体" panose="02010609060101010101" pitchFamily="49" charset="-122"/>
                <a:ea typeface="楷体" panose="02010609060101010101" pitchFamily="49" charset="-122"/>
              </a:rPr>
              <a:t>展览的地点、场次、展品数量</a:t>
            </a:r>
            <a:r>
              <a:rPr lang="zh-CN" altLang="en-US" sz="3000" dirty="0">
                <a:latin typeface="楷体" panose="02010609060101010101" pitchFamily="49" charset="-122"/>
                <a:ea typeface="楷体" panose="02010609060101010101" pitchFamily="49" charset="-122"/>
              </a:rPr>
              <a:t>等</a:t>
            </a:r>
            <a:r>
              <a:rPr lang="zh-CN" altLang="en-US" sz="3000" dirty="0" smtClean="0">
                <a:latin typeface="楷体" panose="02010609060101010101" pitchFamily="49" charset="-122"/>
                <a:ea typeface="楷体" panose="02010609060101010101" pitchFamily="49" charset="-122"/>
              </a:rPr>
              <a:t>指标</a:t>
            </a:r>
            <a:endParaRPr lang="en-US" altLang="zh-CN" sz="3000" dirty="0" smtClean="0">
              <a:latin typeface="楷体" panose="02010609060101010101" pitchFamily="49" charset="-122"/>
              <a:ea typeface="楷体" panose="02010609060101010101" pitchFamily="49" charset="-122"/>
            </a:endParaRPr>
          </a:p>
          <a:p>
            <a:pPr marL="0" lvl="0" indent="0" eaLnBrk="1" hangingPunct="1">
              <a:lnSpc>
                <a:spcPts val="4000"/>
              </a:lnSpc>
              <a:spcBef>
                <a:spcPts val="1500"/>
              </a:spcBef>
              <a:buNone/>
            </a:pPr>
            <a:r>
              <a:rPr lang="en-US" altLang="zh-CN" sz="3000" dirty="0" smtClean="0">
                <a:latin typeface="楷体" panose="02010609060101010101" pitchFamily="49" charset="-122"/>
                <a:ea typeface="楷体" panose="02010609060101010101" pitchFamily="49" charset="-122"/>
              </a:rPr>
              <a:t>   </a:t>
            </a:r>
            <a:r>
              <a:rPr lang="zh-CN" altLang="en-US" sz="3000" dirty="0" smtClean="0">
                <a:latin typeface="楷体" panose="02010609060101010101" pitchFamily="49" charset="-122"/>
                <a:ea typeface="楷体" panose="02010609060101010101" pitchFamily="49" charset="-122"/>
              </a:rPr>
              <a:t>对</a:t>
            </a:r>
            <a:r>
              <a:rPr lang="zh-CN" altLang="en-US" sz="3000" dirty="0">
                <a:latin typeface="楷体" panose="02010609060101010101" pitchFamily="49" charset="-122"/>
                <a:ea typeface="楷体" panose="02010609060101010101" pitchFamily="49" charset="-122"/>
              </a:rPr>
              <a:t>赴革命老区、民族地区、边疆地区和深入市、县基层、乡村开展文化惠民演出、展览为主的项目，将在活动经费上给予重点支持。</a:t>
            </a:r>
            <a:endParaRPr lang="en-US" altLang="zh-CN" sz="3000" dirty="0">
              <a:latin typeface="楷体" panose="02010609060101010101" pitchFamily="49" charset="-122"/>
              <a:ea typeface="楷体" panose="02010609060101010101" pitchFamily="49" charset="-122"/>
            </a:endParaRPr>
          </a:p>
        </p:txBody>
      </p:sp>
      <p:cxnSp>
        <p:nvCxnSpPr>
          <p:cNvPr id="4" name="直接连接符 3"/>
          <p:cNvCxnSpPr/>
          <p:nvPr/>
        </p:nvCxnSpPr>
        <p:spPr>
          <a:xfrm>
            <a:off x="139700" y="897255"/>
            <a:ext cx="11899265" cy="0"/>
          </a:xfrm>
          <a:prstGeom prst="line">
            <a:avLst/>
          </a:prstGeom>
        </p:spPr>
        <p:style>
          <a:lnRef idx="1">
            <a:schemeClr val="accent2"/>
          </a:lnRef>
          <a:fillRef idx="0">
            <a:schemeClr val="accent2"/>
          </a:fillRef>
          <a:effectRef idx="0">
            <a:schemeClr val="accent2"/>
          </a:effectRef>
          <a:fontRef idx="minor">
            <a:schemeClr val="tx1"/>
          </a:fontRef>
        </p:style>
      </p:cxnSp>
      <p:pic>
        <p:nvPicPr>
          <p:cNvPr id="9" name="图片 8">
            <a:extLst>
              <a:ext uri="{FF2B5EF4-FFF2-40B4-BE49-F238E27FC236}">
                <a16:creationId xmlns:a16="http://schemas.microsoft.com/office/drawing/2014/main" id="{6688EF13-D1F7-43E4-8561-CEF5BE88185A}"/>
              </a:ext>
            </a:extLst>
          </p:cNvPr>
          <p:cNvPicPr>
            <a:picLocks noChangeAspect="1"/>
          </p:cNvPicPr>
          <p:nvPr/>
        </p:nvPicPr>
        <p:blipFill>
          <a:blip r:embed="rId3"/>
          <a:srcRect l="4103" t="6972" r="3906" b="10153"/>
          <a:stretch>
            <a:fillRect/>
          </a:stretch>
        </p:blipFill>
        <p:spPr>
          <a:xfrm>
            <a:off x="19780" y="119291"/>
            <a:ext cx="4212235" cy="859421"/>
          </a:xfrm>
          <a:prstGeom prst="rect">
            <a:avLst/>
          </a:prstGeom>
        </p:spPr>
      </p:pic>
    </p:spTree>
    <p:extLst>
      <p:ext uri="{BB962C8B-B14F-4D97-AF65-F5344CB8AC3E}">
        <p14:creationId xmlns:p14="http://schemas.microsoft.com/office/powerpoint/2010/main" val="25678122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p:nvPr/>
        </p:nvSpPr>
        <p:spPr>
          <a:xfrm>
            <a:off x="4102100" y="1598612"/>
            <a:ext cx="309880" cy="4603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a:spcBef>
                <a:spcPct val="0"/>
              </a:spcBef>
              <a:buNone/>
            </a:pPr>
            <a:endParaRPr lang="zh-CN" altLang="zh-CN" sz="2400" dirty="0">
              <a:latin typeface="Arial" panose="020B0604020202020204" pitchFamily="34" charset="0"/>
            </a:endParaRPr>
          </a:p>
        </p:txBody>
      </p:sp>
      <p:sp>
        <p:nvSpPr>
          <p:cNvPr id="22532" name="TextBox 10"/>
          <p:cNvSpPr txBox="1"/>
          <p:nvPr/>
        </p:nvSpPr>
        <p:spPr>
          <a:xfrm>
            <a:off x="492407" y="2678887"/>
            <a:ext cx="11193850" cy="255454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lvl="0" eaLnBrk="1" hangingPunct="1">
              <a:lnSpc>
                <a:spcPts val="4500"/>
              </a:lnSpc>
              <a:spcBef>
                <a:spcPct val="0"/>
              </a:spcBef>
              <a:buFont typeface="Wingdings" panose="05000000000000000000" pitchFamily="2" charset="2"/>
              <a:buChar char="l"/>
            </a:pPr>
            <a:r>
              <a:rPr lang="zh-CN" altLang="zh-CN" sz="3000" dirty="0">
                <a:latin typeface="楷体" panose="02010609060101010101" pitchFamily="49" charset="-122"/>
                <a:ea typeface="楷体" panose="02010609060101010101" pitchFamily="49" charset="-122"/>
              </a:rPr>
              <a:t>已获得国家艺术基金舞台艺术创作项目资助的剧目和作品，在</a:t>
            </a:r>
            <a:r>
              <a:rPr lang="zh-CN" altLang="zh-CN" sz="3000" dirty="0" smtClean="0">
                <a:latin typeface="楷体" panose="02010609060101010101" pitchFamily="49" charset="-122"/>
                <a:ea typeface="楷体" panose="02010609060101010101" pitchFamily="49" charset="-122"/>
              </a:rPr>
              <a:t>尚未提交</a:t>
            </a:r>
            <a:r>
              <a:rPr lang="zh-CN" altLang="zh-CN" sz="3000" dirty="0">
                <a:latin typeface="楷体" panose="02010609060101010101" pitchFamily="49" charset="-122"/>
                <a:ea typeface="楷体" panose="02010609060101010101" pitchFamily="49" charset="-122"/>
              </a:rPr>
              <a:t>结项验收前，不能申报本年度传播交流推广资助</a:t>
            </a:r>
            <a:r>
              <a:rPr lang="zh-CN" altLang="zh-CN" sz="3000" dirty="0" smtClean="0">
                <a:latin typeface="楷体" panose="02010609060101010101" pitchFamily="49" charset="-122"/>
                <a:ea typeface="楷体" panose="02010609060101010101" pitchFamily="49" charset="-122"/>
              </a:rPr>
              <a:t>项目</a:t>
            </a:r>
            <a:r>
              <a:rPr lang="zh-CN" altLang="en-US" sz="3000" dirty="0" smtClean="0">
                <a:latin typeface="楷体" panose="02010609060101010101" pitchFamily="49" charset="-122"/>
                <a:ea typeface="楷体" panose="02010609060101010101" pitchFamily="49" charset="-122"/>
              </a:rPr>
              <a:t>。</a:t>
            </a:r>
            <a:endParaRPr lang="en-US" altLang="zh-CN" sz="3000" dirty="0" smtClean="0">
              <a:latin typeface="楷体" panose="02010609060101010101" pitchFamily="49" charset="-122"/>
              <a:ea typeface="楷体" panose="02010609060101010101" pitchFamily="49" charset="-122"/>
            </a:endParaRPr>
          </a:p>
          <a:p>
            <a:pPr lvl="0" eaLnBrk="1" hangingPunct="1">
              <a:lnSpc>
                <a:spcPts val="4500"/>
              </a:lnSpc>
              <a:spcBef>
                <a:spcPts val="1200"/>
              </a:spcBef>
              <a:buFont typeface="Wingdings" panose="05000000000000000000" pitchFamily="2" charset="2"/>
              <a:buChar char="l"/>
            </a:pPr>
            <a:r>
              <a:rPr lang="zh-CN" altLang="en-US" sz="3000" dirty="0">
                <a:latin typeface="楷体" panose="02010609060101010101" pitchFamily="49" charset="-122"/>
                <a:ea typeface="楷体" panose="02010609060101010101" pitchFamily="49" charset="-122"/>
              </a:rPr>
              <a:t>已获得国家艺术基金</a:t>
            </a:r>
            <a:r>
              <a:rPr lang="en-US" altLang="zh-CN" sz="3000" dirty="0">
                <a:latin typeface="楷体" panose="02010609060101010101" pitchFamily="49" charset="-122"/>
                <a:ea typeface="楷体" panose="02010609060101010101" pitchFamily="49" charset="-122"/>
              </a:rPr>
              <a:t>2020</a:t>
            </a:r>
            <a:r>
              <a:rPr lang="zh-CN" altLang="en-US" sz="3000" dirty="0">
                <a:latin typeface="楷体" panose="02010609060101010101" pitchFamily="49" charset="-122"/>
                <a:ea typeface="楷体" panose="02010609060101010101" pitchFamily="49" charset="-122"/>
              </a:rPr>
              <a:t>年度、</a:t>
            </a:r>
            <a:r>
              <a:rPr lang="en-US" altLang="zh-CN" sz="3000" dirty="0">
                <a:latin typeface="楷体" panose="02010609060101010101" pitchFamily="49" charset="-122"/>
                <a:ea typeface="楷体" panose="02010609060101010101" pitchFamily="49" charset="-122"/>
              </a:rPr>
              <a:t>2022</a:t>
            </a:r>
            <a:r>
              <a:rPr lang="zh-CN" altLang="en-US" sz="3000" dirty="0">
                <a:latin typeface="楷体" panose="02010609060101010101" pitchFamily="49" charset="-122"/>
                <a:ea typeface="楷体" panose="02010609060101010101" pitchFamily="49" charset="-122"/>
              </a:rPr>
              <a:t>年度传播交流推广项目资助的演出和展览，不能申报本年度传播交流推广资助项目。</a:t>
            </a:r>
            <a:endParaRPr lang="en-US" altLang="zh-CN" sz="3000" dirty="0" smtClean="0">
              <a:latin typeface="楷体" panose="02010609060101010101" pitchFamily="49" charset="-122"/>
              <a:ea typeface="楷体" panose="02010609060101010101" pitchFamily="49" charset="-122"/>
            </a:endParaRPr>
          </a:p>
        </p:txBody>
      </p:sp>
      <p:sp>
        <p:nvSpPr>
          <p:cNvPr id="22533" name="TextBox 10"/>
          <p:cNvSpPr txBox="1"/>
          <p:nvPr/>
        </p:nvSpPr>
        <p:spPr>
          <a:xfrm>
            <a:off x="492407" y="1828799"/>
            <a:ext cx="7634856" cy="55714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eaLnBrk="1" hangingPunct="1">
              <a:lnSpc>
                <a:spcPts val="3500"/>
              </a:lnSpc>
              <a:spcBef>
                <a:spcPct val="0"/>
              </a:spcBef>
              <a:buNone/>
            </a:pPr>
            <a:r>
              <a:rPr lang="zh-CN" altLang="en-US" sz="4200" b="1" dirty="0" smtClean="0">
                <a:solidFill>
                  <a:srgbClr val="000099"/>
                </a:solidFill>
                <a:latin typeface="华文中宋" panose="02010600040101010101" pitchFamily="2" charset="-122"/>
                <a:ea typeface="华文中宋" panose="02010600040101010101" pitchFamily="2" charset="-122"/>
              </a:rPr>
              <a:t>申报条件</a:t>
            </a:r>
            <a:endParaRPr lang="en-US" altLang="zh-CN" sz="4200" b="1" dirty="0">
              <a:solidFill>
                <a:srgbClr val="000099"/>
              </a:solidFill>
              <a:latin typeface="华文中宋" panose="02010600040101010101" pitchFamily="2" charset="-122"/>
              <a:ea typeface="华文中宋" panose="02010600040101010101" pitchFamily="2" charset="-122"/>
            </a:endParaRPr>
          </a:p>
        </p:txBody>
      </p:sp>
      <p:cxnSp>
        <p:nvCxnSpPr>
          <p:cNvPr id="4" name="直接连接符 3"/>
          <p:cNvCxnSpPr/>
          <p:nvPr/>
        </p:nvCxnSpPr>
        <p:spPr>
          <a:xfrm>
            <a:off x="139700" y="897255"/>
            <a:ext cx="11899265" cy="0"/>
          </a:xfrm>
          <a:prstGeom prst="line">
            <a:avLst/>
          </a:prstGeom>
        </p:spPr>
        <p:style>
          <a:lnRef idx="1">
            <a:schemeClr val="accent2"/>
          </a:lnRef>
          <a:fillRef idx="0">
            <a:schemeClr val="accent2"/>
          </a:fillRef>
          <a:effectRef idx="0">
            <a:schemeClr val="accent2"/>
          </a:effectRef>
          <a:fontRef idx="minor">
            <a:schemeClr val="tx1"/>
          </a:fontRef>
        </p:style>
      </p:cxnSp>
      <p:pic>
        <p:nvPicPr>
          <p:cNvPr id="12" name="图片 11">
            <a:extLst>
              <a:ext uri="{FF2B5EF4-FFF2-40B4-BE49-F238E27FC236}">
                <a16:creationId xmlns:a16="http://schemas.microsoft.com/office/drawing/2014/main" id="{6688EF13-D1F7-43E4-8561-CEF5BE88185A}"/>
              </a:ext>
            </a:extLst>
          </p:cNvPr>
          <p:cNvPicPr>
            <a:picLocks noChangeAspect="1"/>
          </p:cNvPicPr>
          <p:nvPr/>
        </p:nvPicPr>
        <p:blipFill>
          <a:blip r:embed="rId3"/>
          <a:srcRect l="4103" t="6972" r="3906" b="10153"/>
          <a:stretch>
            <a:fillRect/>
          </a:stretch>
        </p:blipFill>
        <p:spPr>
          <a:xfrm>
            <a:off x="19780" y="119291"/>
            <a:ext cx="4212235" cy="859421"/>
          </a:xfrm>
          <a:prstGeom prst="rect">
            <a:avLst/>
          </a:prstGeom>
        </p:spPr>
      </p:pic>
    </p:spTree>
    <p:extLst>
      <p:ext uri="{BB962C8B-B14F-4D97-AF65-F5344CB8AC3E}">
        <p14:creationId xmlns:p14="http://schemas.microsoft.com/office/powerpoint/2010/main" val="7799021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p:nvPr/>
        </p:nvSpPr>
        <p:spPr>
          <a:xfrm>
            <a:off x="4102100" y="1598612"/>
            <a:ext cx="309880" cy="4603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a:spcBef>
                <a:spcPct val="0"/>
              </a:spcBef>
              <a:buNone/>
            </a:pPr>
            <a:endParaRPr lang="zh-CN" altLang="zh-CN" sz="2400" dirty="0">
              <a:latin typeface="Arial" panose="020B0604020202020204" pitchFamily="34" charset="0"/>
            </a:endParaRPr>
          </a:p>
        </p:txBody>
      </p:sp>
      <p:sp>
        <p:nvSpPr>
          <p:cNvPr id="22532" name="TextBox 10"/>
          <p:cNvSpPr txBox="1"/>
          <p:nvPr/>
        </p:nvSpPr>
        <p:spPr>
          <a:xfrm>
            <a:off x="1296783" y="2507242"/>
            <a:ext cx="10742182" cy="4029308"/>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lvl="0" eaLnBrk="1" hangingPunct="1">
              <a:lnSpc>
                <a:spcPts val="5000"/>
              </a:lnSpc>
              <a:spcBef>
                <a:spcPct val="0"/>
              </a:spcBef>
              <a:buFont typeface="Wingdings" panose="05000000000000000000" pitchFamily="2" charset="2"/>
              <a:buChar char="l"/>
            </a:pPr>
            <a:r>
              <a:rPr lang="zh-CN" altLang="en-US" sz="3000" dirty="0">
                <a:latin typeface="华文楷体" panose="02010600040101010101" pitchFamily="2" charset="-122"/>
                <a:ea typeface="华文楷体" panose="02010600040101010101" pitchFamily="2" charset="-122"/>
              </a:rPr>
              <a:t>完成舞台艺术作品创作演出和美术作品创作</a:t>
            </a:r>
            <a:r>
              <a:rPr lang="zh-CN" altLang="en-US" sz="3000" dirty="0" smtClean="0">
                <a:latin typeface="华文楷体" panose="02010600040101010101" pitchFamily="2" charset="-122"/>
                <a:ea typeface="华文楷体" panose="02010600040101010101" pitchFamily="2" charset="-122"/>
              </a:rPr>
              <a:t>征集</a:t>
            </a:r>
            <a:endParaRPr lang="en-US" altLang="zh-CN" sz="3000" dirty="0" smtClean="0">
              <a:latin typeface="华文楷体" panose="02010600040101010101" pitchFamily="2" charset="-122"/>
              <a:ea typeface="华文楷体" panose="02010600040101010101" pitchFamily="2" charset="-122"/>
            </a:endParaRPr>
          </a:p>
          <a:p>
            <a:pPr lvl="0" eaLnBrk="1" hangingPunct="1">
              <a:lnSpc>
                <a:spcPts val="5000"/>
              </a:lnSpc>
              <a:spcBef>
                <a:spcPct val="0"/>
              </a:spcBef>
              <a:buFont typeface="Wingdings" panose="05000000000000000000" pitchFamily="2" charset="2"/>
              <a:buChar char="l"/>
            </a:pPr>
            <a:r>
              <a:rPr lang="zh-CN" altLang="en-US" sz="3000" dirty="0">
                <a:latin typeface="华文楷体" panose="02010600040101010101" pitchFamily="2" charset="-122"/>
                <a:ea typeface="华文楷体" panose="02010600040101010101" pitchFamily="2" charset="-122"/>
              </a:rPr>
              <a:t>详实、可行的工作</a:t>
            </a:r>
            <a:r>
              <a:rPr lang="zh-CN" altLang="en-US" sz="3000" dirty="0" smtClean="0">
                <a:latin typeface="华文楷体" panose="02010600040101010101" pitchFamily="2" charset="-122"/>
                <a:ea typeface="华文楷体" panose="02010600040101010101" pitchFamily="2" charset="-122"/>
              </a:rPr>
              <a:t>方案</a:t>
            </a:r>
            <a:endParaRPr lang="en-US" altLang="zh-CN" sz="3000" dirty="0" smtClean="0">
              <a:latin typeface="华文楷体" panose="02010600040101010101" pitchFamily="2" charset="-122"/>
              <a:ea typeface="华文楷体" panose="02010600040101010101" pitchFamily="2" charset="-122"/>
            </a:endParaRPr>
          </a:p>
          <a:p>
            <a:pPr lvl="0" eaLnBrk="1" hangingPunct="1">
              <a:lnSpc>
                <a:spcPts val="5000"/>
              </a:lnSpc>
              <a:spcBef>
                <a:spcPct val="0"/>
              </a:spcBef>
              <a:buFont typeface="Wingdings" panose="05000000000000000000" pitchFamily="2" charset="2"/>
              <a:buChar char="l"/>
            </a:pPr>
            <a:r>
              <a:rPr lang="zh-CN" altLang="en-US" sz="3000" dirty="0">
                <a:latin typeface="华文楷体" panose="02010600040101010101" pitchFamily="2" charset="-122"/>
                <a:ea typeface="华文楷体" panose="02010600040101010101" pitchFamily="2" charset="-122"/>
              </a:rPr>
              <a:t>与演出</a:t>
            </a:r>
            <a:r>
              <a:rPr lang="zh-CN" altLang="en-US" sz="3000" dirty="0" smtClean="0">
                <a:latin typeface="华文楷体" panose="02010600040101010101" pitchFamily="2" charset="-122"/>
                <a:ea typeface="华文楷体" panose="02010600040101010101" pitchFamily="2" charset="-122"/>
              </a:rPr>
              <a:t>展览承接</a:t>
            </a:r>
            <a:r>
              <a:rPr lang="zh-CN" altLang="en-US" sz="3000" dirty="0">
                <a:latin typeface="华文楷体" panose="02010600040101010101" pitchFamily="2" charset="-122"/>
                <a:ea typeface="华文楷体" panose="02010600040101010101" pitchFamily="2" charset="-122"/>
              </a:rPr>
              <a:t>方签署相应</a:t>
            </a:r>
            <a:r>
              <a:rPr lang="zh-CN" altLang="en-US" sz="3000" dirty="0" smtClean="0">
                <a:latin typeface="华文楷体" panose="02010600040101010101" pitchFamily="2" charset="-122"/>
                <a:ea typeface="华文楷体" panose="02010600040101010101" pitchFamily="2" charset="-122"/>
              </a:rPr>
              <a:t>协议</a:t>
            </a:r>
            <a:endParaRPr lang="en-US" altLang="zh-CN" sz="3000" dirty="0" smtClean="0">
              <a:latin typeface="华文楷体" panose="02010600040101010101" pitchFamily="2" charset="-122"/>
              <a:ea typeface="华文楷体" panose="02010600040101010101" pitchFamily="2" charset="-122"/>
            </a:endParaRPr>
          </a:p>
          <a:p>
            <a:pPr lvl="0" eaLnBrk="1" hangingPunct="1">
              <a:lnSpc>
                <a:spcPts val="5000"/>
              </a:lnSpc>
              <a:spcBef>
                <a:spcPct val="0"/>
              </a:spcBef>
              <a:buFont typeface="Wingdings" panose="05000000000000000000" pitchFamily="2" charset="2"/>
              <a:buChar char="l"/>
            </a:pPr>
            <a:r>
              <a:rPr lang="zh-CN" altLang="en-US" sz="3000" dirty="0" smtClean="0">
                <a:latin typeface="华文楷体" panose="02010600040101010101" pitchFamily="2" charset="-122"/>
                <a:ea typeface="华文楷体" panose="02010600040101010101" pitchFamily="2" charset="-122"/>
              </a:rPr>
              <a:t>落实相应经费</a:t>
            </a:r>
            <a:endParaRPr lang="en-US" altLang="zh-CN" sz="3000" dirty="0" smtClean="0">
              <a:latin typeface="华文楷体" panose="02010600040101010101" pitchFamily="2" charset="-122"/>
              <a:ea typeface="华文楷体" panose="02010600040101010101" pitchFamily="2" charset="-122"/>
            </a:endParaRPr>
          </a:p>
          <a:p>
            <a:pPr lvl="0" eaLnBrk="1" hangingPunct="1">
              <a:lnSpc>
                <a:spcPts val="5000"/>
              </a:lnSpc>
              <a:spcBef>
                <a:spcPct val="0"/>
              </a:spcBef>
              <a:buFont typeface="Wingdings" panose="05000000000000000000" pitchFamily="2" charset="2"/>
              <a:buChar char="l"/>
            </a:pPr>
            <a:r>
              <a:rPr lang="zh-CN" altLang="en-US" sz="3000" dirty="0">
                <a:latin typeface="华文楷体" panose="02010600040101010101" pitchFamily="2" charset="-122"/>
                <a:ea typeface="华文楷体" panose="02010600040101010101" pitchFamily="2" charset="-122"/>
              </a:rPr>
              <a:t>在国外开展的</a:t>
            </a:r>
            <a:r>
              <a:rPr lang="zh-CN" altLang="en-US" sz="3000" dirty="0" smtClean="0">
                <a:latin typeface="华文楷体" panose="02010600040101010101" pitchFamily="2" charset="-122"/>
                <a:ea typeface="华文楷体" panose="02010600040101010101" pitchFamily="2" charset="-122"/>
              </a:rPr>
              <a:t>项目要</a:t>
            </a:r>
            <a:r>
              <a:rPr lang="zh-CN" altLang="en-US" sz="3000" dirty="0">
                <a:latin typeface="华文楷体" panose="02010600040101010101" pitchFamily="2" charset="-122"/>
                <a:ea typeface="华文楷体" panose="02010600040101010101" pitchFamily="2" charset="-122"/>
              </a:rPr>
              <a:t>提交国外合作方提供的邀请函</a:t>
            </a:r>
            <a:endParaRPr lang="en-US" altLang="zh-CN" sz="3000" dirty="0" smtClean="0">
              <a:latin typeface="华文楷体" panose="02010600040101010101" pitchFamily="2" charset="-122"/>
              <a:ea typeface="华文楷体" panose="02010600040101010101" pitchFamily="2" charset="-122"/>
            </a:endParaRPr>
          </a:p>
          <a:p>
            <a:pPr marL="0" lvl="0" indent="0" eaLnBrk="1" hangingPunct="1">
              <a:lnSpc>
                <a:spcPts val="4500"/>
              </a:lnSpc>
              <a:spcBef>
                <a:spcPts val="1200"/>
              </a:spcBef>
              <a:buNone/>
            </a:pPr>
            <a:endParaRPr lang="en-US" altLang="zh-CN" sz="2800" dirty="0" smtClean="0">
              <a:latin typeface="华文楷体" panose="02010600040101010101" pitchFamily="2" charset="-122"/>
              <a:ea typeface="华文楷体" panose="02010600040101010101" pitchFamily="2" charset="-122"/>
            </a:endParaRPr>
          </a:p>
        </p:txBody>
      </p:sp>
      <p:sp>
        <p:nvSpPr>
          <p:cNvPr id="22533" name="TextBox 10"/>
          <p:cNvSpPr txBox="1"/>
          <p:nvPr/>
        </p:nvSpPr>
        <p:spPr>
          <a:xfrm>
            <a:off x="1296783" y="1701067"/>
            <a:ext cx="7634856" cy="55714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eaLnBrk="1" hangingPunct="1">
              <a:lnSpc>
                <a:spcPts val="3500"/>
              </a:lnSpc>
              <a:spcBef>
                <a:spcPct val="0"/>
              </a:spcBef>
              <a:buNone/>
            </a:pPr>
            <a:r>
              <a:rPr lang="zh-CN" altLang="en-US" sz="4200" b="1" dirty="0" smtClean="0">
                <a:solidFill>
                  <a:srgbClr val="000099"/>
                </a:solidFill>
                <a:latin typeface="华文中宋" panose="02010600040101010101" pitchFamily="2" charset="-122"/>
                <a:ea typeface="华文中宋" panose="02010600040101010101" pitchFamily="2" charset="-122"/>
              </a:rPr>
              <a:t>前期准备</a:t>
            </a:r>
            <a:endParaRPr lang="en-US" altLang="zh-CN" sz="4200" b="1" dirty="0">
              <a:solidFill>
                <a:srgbClr val="000099"/>
              </a:solidFill>
              <a:latin typeface="华文中宋" panose="02010600040101010101" pitchFamily="2" charset="-122"/>
              <a:ea typeface="华文中宋" panose="02010600040101010101" pitchFamily="2" charset="-122"/>
            </a:endParaRPr>
          </a:p>
        </p:txBody>
      </p:sp>
      <p:cxnSp>
        <p:nvCxnSpPr>
          <p:cNvPr id="4" name="直接连接符 3"/>
          <p:cNvCxnSpPr/>
          <p:nvPr/>
        </p:nvCxnSpPr>
        <p:spPr>
          <a:xfrm>
            <a:off x="139700" y="897255"/>
            <a:ext cx="11899265" cy="0"/>
          </a:xfrm>
          <a:prstGeom prst="line">
            <a:avLst/>
          </a:prstGeom>
        </p:spPr>
        <p:style>
          <a:lnRef idx="1">
            <a:schemeClr val="accent2"/>
          </a:lnRef>
          <a:fillRef idx="0">
            <a:schemeClr val="accent2"/>
          </a:fillRef>
          <a:effectRef idx="0">
            <a:schemeClr val="accent2"/>
          </a:effectRef>
          <a:fontRef idx="minor">
            <a:schemeClr val="tx1"/>
          </a:fontRef>
        </p:style>
      </p:cxnSp>
      <p:pic>
        <p:nvPicPr>
          <p:cNvPr id="12" name="图片 11">
            <a:extLst>
              <a:ext uri="{FF2B5EF4-FFF2-40B4-BE49-F238E27FC236}">
                <a16:creationId xmlns:a16="http://schemas.microsoft.com/office/drawing/2014/main" id="{6688EF13-D1F7-43E4-8561-CEF5BE88185A}"/>
              </a:ext>
            </a:extLst>
          </p:cNvPr>
          <p:cNvPicPr>
            <a:picLocks noChangeAspect="1"/>
          </p:cNvPicPr>
          <p:nvPr/>
        </p:nvPicPr>
        <p:blipFill>
          <a:blip r:embed="rId3"/>
          <a:srcRect l="4103" t="6972" r="3906" b="10153"/>
          <a:stretch>
            <a:fillRect/>
          </a:stretch>
        </p:blipFill>
        <p:spPr>
          <a:xfrm>
            <a:off x="19780" y="119291"/>
            <a:ext cx="4212235" cy="859421"/>
          </a:xfrm>
          <a:prstGeom prst="rect">
            <a:avLst/>
          </a:prstGeom>
        </p:spPr>
      </p:pic>
    </p:spTree>
    <p:extLst>
      <p:ext uri="{BB962C8B-B14F-4D97-AF65-F5344CB8AC3E}">
        <p14:creationId xmlns:p14="http://schemas.microsoft.com/office/powerpoint/2010/main" val="6364899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p:nvPr/>
        </p:nvSpPr>
        <p:spPr>
          <a:xfrm>
            <a:off x="3940175" y="1317942"/>
            <a:ext cx="309880" cy="4603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a:spcBef>
                <a:spcPct val="0"/>
              </a:spcBef>
              <a:buNone/>
            </a:pPr>
            <a:endParaRPr lang="zh-CN" altLang="zh-CN" sz="2400" dirty="0">
              <a:latin typeface="Arial" panose="020B0604020202020204" pitchFamily="34" charset="0"/>
            </a:endParaRPr>
          </a:p>
        </p:txBody>
      </p:sp>
      <p:sp>
        <p:nvSpPr>
          <p:cNvPr id="25603" name="TextBox 7"/>
          <p:cNvSpPr txBox="1"/>
          <p:nvPr/>
        </p:nvSpPr>
        <p:spPr>
          <a:xfrm>
            <a:off x="1984375" y="1465581"/>
            <a:ext cx="5570756" cy="669414"/>
          </a:xfrm>
          <a:prstGeom prst="rect">
            <a:avLst/>
          </a:prstGeom>
          <a:noFill/>
          <a:ln w="9525">
            <a:noFill/>
          </a:ln>
        </p:spPr>
        <p:txBody>
          <a:bodyPr wrap="none">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eaLnBrk="1" hangingPunct="1">
              <a:lnSpc>
                <a:spcPts val="4500"/>
              </a:lnSpc>
              <a:spcBef>
                <a:spcPct val="0"/>
              </a:spcBef>
              <a:buNone/>
            </a:pPr>
            <a:r>
              <a:rPr lang="zh-CN" altLang="en-US" sz="4200" b="1" dirty="0">
                <a:latin typeface="华文中宋" panose="02010600040101010101" charset="-122"/>
                <a:ea typeface="华文中宋" panose="02010600040101010101" charset="-122"/>
              </a:rPr>
              <a:t>艺术人才培训资助项目</a:t>
            </a:r>
            <a:endParaRPr lang="en-US" altLang="zh-CN" sz="4200" b="1" dirty="0">
              <a:latin typeface="华文中宋" panose="02010600040101010101" charset="-122"/>
              <a:ea typeface="华文中宋" panose="02010600040101010101" charset="-122"/>
            </a:endParaRPr>
          </a:p>
        </p:txBody>
      </p:sp>
      <p:sp>
        <p:nvSpPr>
          <p:cNvPr id="25604" name="TextBox 10"/>
          <p:cNvSpPr txBox="1"/>
          <p:nvPr/>
        </p:nvSpPr>
        <p:spPr>
          <a:xfrm>
            <a:off x="1872942" y="3067369"/>
            <a:ext cx="12192000" cy="53975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eaLnBrk="1" hangingPunct="1">
              <a:lnSpc>
                <a:spcPts val="3500"/>
              </a:lnSpc>
              <a:spcBef>
                <a:spcPct val="0"/>
              </a:spcBef>
              <a:buNone/>
            </a:pPr>
            <a:r>
              <a:rPr lang="en-US" altLang="zh-CN" b="1" dirty="0">
                <a:latin typeface="楷体" panose="02010609060101010101" pitchFamily="49" charset="-122"/>
                <a:ea typeface="楷体" panose="02010609060101010101" pitchFamily="49" charset="-122"/>
              </a:rPr>
              <a:t>  </a:t>
            </a:r>
            <a:r>
              <a:rPr lang="zh-CN" altLang="en-US" b="1" dirty="0" smtClean="0">
                <a:latin typeface="楷体" panose="02010609060101010101" pitchFamily="49" charset="-122"/>
                <a:ea typeface="楷体" panose="02010609060101010101" pitchFamily="49" charset="-122"/>
              </a:rPr>
              <a:t>（</a:t>
            </a:r>
            <a:r>
              <a:rPr lang="zh-CN" altLang="en-US" b="1" dirty="0">
                <a:latin typeface="楷体" panose="02010609060101010101" pitchFamily="49" charset="-122"/>
                <a:ea typeface="楷体" panose="02010609060101010101" pitchFamily="49" charset="-122"/>
              </a:rPr>
              <a:t>一</a:t>
            </a:r>
            <a:r>
              <a:rPr lang="zh-CN" altLang="en-US" b="1" dirty="0" smtClean="0">
                <a:latin typeface="楷体" panose="02010609060101010101" pitchFamily="49" charset="-122"/>
                <a:ea typeface="楷体" panose="02010609060101010101" pitchFamily="49" charset="-122"/>
              </a:rPr>
              <a:t>）创作人才</a:t>
            </a:r>
            <a:endParaRPr lang="en-US" altLang="zh-CN" b="1" dirty="0">
              <a:latin typeface="楷体" panose="02010609060101010101" pitchFamily="49" charset="-122"/>
              <a:ea typeface="楷体" panose="02010609060101010101" pitchFamily="49" charset="-122"/>
            </a:endParaRPr>
          </a:p>
        </p:txBody>
      </p:sp>
      <p:sp>
        <p:nvSpPr>
          <p:cNvPr id="25606" name="TextBox 10"/>
          <p:cNvSpPr txBox="1"/>
          <p:nvPr/>
        </p:nvSpPr>
        <p:spPr>
          <a:xfrm>
            <a:off x="2311062" y="3760952"/>
            <a:ext cx="11569700" cy="53975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eaLnBrk="1" hangingPunct="1">
              <a:lnSpc>
                <a:spcPts val="3500"/>
              </a:lnSpc>
              <a:spcBef>
                <a:spcPct val="0"/>
              </a:spcBef>
              <a:buNone/>
            </a:pPr>
            <a:r>
              <a:rPr lang="zh-CN" altLang="en-US" b="1" dirty="0">
                <a:latin typeface="楷体" panose="02010609060101010101" pitchFamily="49" charset="-122"/>
                <a:ea typeface="楷体" panose="02010609060101010101" pitchFamily="49" charset="-122"/>
              </a:rPr>
              <a:t>（二）</a:t>
            </a:r>
            <a:r>
              <a:rPr lang="zh-CN" altLang="zh-CN" b="1" dirty="0">
                <a:latin typeface="楷体" panose="02010609060101010101" pitchFamily="49" charset="-122"/>
                <a:ea typeface="楷体" panose="02010609060101010101" pitchFamily="49" charset="-122"/>
              </a:rPr>
              <a:t>经营管理人才</a:t>
            </a:r>
            <a:endParaRPr lang="en-US" altLang="zh-CN" b="1" dirty="0">
              <a:latin typeface="楷体" panose="02010609060101010101" pitchFamily="49" charset="-122"/>
              <a:ea typeface="楷体" panose="02010609060101010101" pitchFamily="49" charset="-122"/>
            </a:endParaRPr>
          </a:p>
        </p:txBody>
      </p:sp>
      <p:sp>
        <p:nvSpPr>
          <p:cNvPr id="25609" name="矩形 1"/>
          <p:cNvSpPr/>
          <p:nvPr/>
        </p:nvSpPr>
        <p:spPr>
          <a:xfrm>
            <a:off x="2311062" y="4369648"/>
            <a:ext cx="3877985" cy="584775"/>
          </a:xfrm>
          <a:prstGeom prst="rect">
            <a:avLst/>
          </a:prstGeom>
          <a:noFill/>
          <a:ln w="9525">
            <a:noFill/>
          </a:ln>
        </p:spPr>
        <p:txBody>
          <a:bodyPr wrap="none">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eaLnBrk="1" hangingPunct="1">
              <a:spcBef>
                <a:spcPct val="0"/>
              </a:spcBef>
              <a:buNone/>
            </a:pPr>
            <a:r>
              <a:rPr lang="zh-CN" altLang="en-US" b="1" dirty="0">
                <a:latin typeface="楷体" panose="02010609060101010101" pitchFamily="49" charset="-122"/>
                <a:ea typeface="楷体" panose="02010609060101010101" pitchFamily="49" charset="-122"/>
              </a:rPr>
              <a:t>（三）文艺</a:t>
            </a:r>
            <a:r>
              <a:rPr lang="zh-CN" altLang="zh-CN" b="1" dirty="0">
                <a:latin typeface="楷体" panose="02010609060101010101" pitchFamily="49" charset="-122"/>
                <a:ea typeface="楷体" panose="02010609060101010101" pitchFamily="49" charset="-122"/>
              </a:rPr>
              <a:t>评论人才</a:t>
            </a:r>
            <a:endParaRPr lang="zh-CN" altLang="en-US" b="1" dirty="0">
              <a:latin typeface="楷体" panose="02010609060101010101" pitchFamily="49" charset="-122"/>
              <a:ea typeface="楷体" panose="02010609060101010101" pitchFamily="49" charset="-122"/>
            </a:endParaRPr>
          </a:p>
        </p:txBody>
      </p:sp>
      <p:sp>
        <p:nvSpPr>
          <p:cNvPr id="24579" name="TextBox 7"/>
          <p:cNvSpPr txBox="1"/>
          <p:nvPr/>
        </p:nvSpPr>
        <p:spPr>
          <a:xfrm>
            <a:off x="1872942" y="2069830"/>
            <a:ext cx="4434227" cy="590098"/>
          </a:xfrm>
          <a:prstGeom prst="rect">
            <a:avLst/>
          </a:prstGeom>
          <a:noFill/>
          <a:ln w="9525">
            <a:noFill/>
          </a:ln>
        </p:spPr>
        <p:txBody>
          <a:bodyPr wrap="none">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eaLnBrk="1" hangingPunct="1">
              <a:lnSpc>
                <a:spcPts val="4500"/>
              </a:lnSpc>
              <a:spcBef>
                <a:spcPct val="0"/>
              </a:spcBef>
              <a:buNone/>
            </a:pPr>
            <a:r>
              <a:rPr lang="zh-CN" sz="3000" b="1" dirty="0">
                <a:latin typeface="黑体" panose="02010609060101010101" pitchFamily="49" charset="-122"/>
                <a:ea typeface="黑体" panose="02010609060101010101" pitchFamily="49" charset="-122"/>
              </a:rPr>
              <a:t>（舞台艺术</a:t>
            </a:r>
            <a:r>
              <a:rPr lang="zh-CN" altLang="en-US" sz="3000" b="1" dirty="0">
                <a:latin typeface="黑体" panose="02010609060101010101" pitchFamily="49" charset="-122"/>
                <a:ea typeface="黑体" panose="02010609060101010101" pitchFamily="49" charset="-122"/>
              </a:rPr>
              <a:t>和</a:t>
            </a:r>
            <a:r>
              <a:rPr lang="zh-CN" sz="3000" b="1" dirty="0">
                <a:latin typeface="黑体" panose="02010609060101010101" pitchFamily="49" charset="-122"/>
                <a:ea typeface="黑体" panose="02010609060101010101" pitchFamily="49" charset="-122"/>
              </a:rPr>
              <a:t>美术领域）</a:t>
            </a:r>
          </a:p>
        </p:txBody>
      </p:sp>
      <p:pic>
        <p:nvPicPr>
          <p:cNvPr id="12" name="图片 11">
            <a:extLst>
              <a:ext uri="{FF2B5EF4-FFF2-40B4-BE49-F238E27FC236}">
                <a16:creationId xmlns:a16="http://schemas.microsoft.com/office/drawing/2014/main" id="{03D06761-AE66-432E-86E3-B5B8062CF3DB}"/>
              </a:ext>
            </a:extLst>
          </p:cNvPr>
          <p:cNvPicPr>
            <a:picLocks noChangeAspect="1"/>
          </p:cNvPicPr>
          <p:nvPr/>
        </p:nvPicPr>
        <p:blipFill>
          <a:blip r:embed="rId3"/>
          <a:srcRect l="4103" t="6972" r="3906" b="10153"/>
          <a:stretch>
            <a:fillRect/>
          </a:stretch>
        </p:blipFill>
        <p:spPr>
          <a:xfrm>
            <a:off x="19780" y="119291"/>
            <a:ext cx="4212235" cy="859421"/>
          </a:xfrm>
          <a:prstGeom prst="rect">
            <a:avLst/>
          </a:prstGeom>
        </p:spPr>
      </p:pic>
      <p:cxnSp>
        <p:nvCxnSpPr>
          <p:cNvPr id="11" name="直接连接符 10"/>
          <p:cNvCxnSpPr/>
          <p:nvPr/>
        </p:nvCxnSpPr>
        <p:spPr>
          <a:xfrm>
            <a:off x="139700" y="897255"/>
            <a:ext cx="11899265" cy="0"/>
          </a:xfrm>
          <a:prstGeom prst="line">
            <a:avLst/>
          </a:prstGeom>
        </p:spPr>
        <p:style>
          <a:lnRef idx="1">
            <a:schemeClr val="accent2"/>
          </a:lnRef>
          <a:fillRef idx="0">
            <a:schemeClr val="accent2"/>
          </a:fillRef>
          <a:effectRef idx="0">
            <a:schemeClr val="accent2"/>
          </a:effectRef>
          <a:fontRef idx="minor">
            <a:schemeClr val="tx1"/>
          </a:fontRef>
        </p:style>
      </p:cxnSp>
      <p:sp>
        <p:nvSpPr>
          <p:cNvPr id="13" name="TextBox 9"/>
          <p:cNvSpPr txBox="1"/>
          <p:nvPr/>
        </p:nvSpPr>
        <p:spPr>
          <a:xfrm>
            <a:off x="596085" y="5229416"/>
            <a:ext cx="12654694" cy="892552"/>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eaLnBrk="1" hangingPunct="1">
              <a:spcBef>
                <a:spcPct val="0"/>
              </a:spcBef>
              <a:buNone/>
            </a:pPr>
            <a:r>
              <a:rPr lang="zh-CN" altLang="en-US" sz="2600" dirty="0" smtClean="0">
                <a:solidFill>
                  <a:srgbClr val="FF0000"/>
                </a:solidFill>
                <a:latin typeface="华文楷体" panose="02010600040101010101" pitchFamily="2" charset="-122"/>
                <a:ea typeface="华文楷体" panose="02010600040101010101" pitchFamily="2" charset="-122"/>
                <a:cs typeface="宋体" panose="02010600030101010101" pitchFamily="2" charset="-122"/>
              </a:rPr>
              <a:t>特别注意：</a:t>
            </a:r>
            <a:r>
              <a:rPr lang="zh-CN" altLang="en-US" sz="2600" dirty="0">
                <a:latin typeface="华文楷体" panose="02010600040101010101" pitchFamily="2" charset="-122"/>
                <a:ea typeface="华文楷体" panose="02010600040101010101" pitchFamily="2" charset="-122"/>
              </a:rPr>
              <a:t>不资助古代艺术品（文物）保护修复人才培训、非物质文化</a:t>
            </a:r>
            <a:r>
              <a:rPr lang="zh-CN" altLang="en-US" sz="2600" dirty="0" smtClean="0">
                <a:latin typeface="华文楷体" panose="02010600040101010101" pitchFamily="2" charset="-122"/>
                <a:ea typeface="华文楷体" panose="02010600040101010101" pitchFamily="2" charset="-122"/>
              </a:rPr>
              <a:t>遗产</a:t>
            </a:r>
            <a:endParaRPr lang="en-US" altLang="zh-CN" sz="2600" dirty="0" smtClean="0">
              <a:latin typeface="华文楷体" panose="02010600040101010101" pitchFamily="2" charset="-122"/>
              <a:ea typeface="华文楷体" panose="02010600040101010101" pitchFamily="2" charset="-122"/>
            </a:endParaRPr>
          </a:p>
          <a:p>
            <a:pPr marL="0" lvl="0" indent="0" eaLnBrk="1" hangingPunct="1">
              <a:spcBef>
                <a:spcPct val="0"/>
              </a:spcBef>
              <a:buNone/>
            </a:pPr>
            <a:r>
              <a:rPr lang="zh-CN" altLang="en-US" sz="2600" dirty="0" smtClean="0">
                <a:latin typeface="华文楷体" panose="02010600040101010101" pitchFamily="2" charset="-122"/>
                <a:ea typeface="华文楷体" panose="02010600040101010101" pitchFamily="2" charset="-122"/>
              </a:rPr>
              <a:t>                    传承</a:t>
            </a:r>
            <a:r>
              <a:rPr lang="zh-CN" altLang="en-US" sz="2600" dirty="0">
                <a:latin typeface="华文楷体" panose="02010600040101010101" pitchFamily="2" charset="-122"/>
                <a:ea typeface="华文楷体" panose="02010600040101010101" pitchFamily="2" charset="-122"/>
              </a:rPr>
              <a:t>人培训和以城乡空间规划设计为主要内容的人才</a:t>
            </a:r>
            <a:r>
              <a:rPr lang="zh-CN" altLang="en-US" sz="2600" dirty="0" smtClean="0">
                <a:latin typeface="华文楷体" panose="02010600040101010101" pitchFamily="2" charset="-122"/>
                <a:ea typeface="华文楷体" panose="02010600040101010101" pitchFamily="2" charset="-122"/>
              </a:rPr>
              <a:t>培训</a:t>
            </a:r>
            <a:endParaRPr lang="en-US" altLang="zh-CN" sz="2600" dirty="0">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val="30642902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p:nvPr/>
        </p:nvSpPr>
        <p:spPr>
          <a:xfrm>
            <a:off x="4102100" y="1598612"/>
            <a:ext cx="309880" cy="4603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a:spcBef>
                <a:spcPct val="0"/>
              </a:spcBef>
              <a:buNone/>
            </a:pPr>
            <a:endParaRPr lang="zh-CN" altLang="zh-CN" sz="2400" dirty="0">
              <a:latin typeface="Arial" panose="020B0604020202020204" pitchFamily="34" charset="0"/>
            </a:endParaRPr>
          </a:p>
        </p:txBody>
      </p:sp>
      <p:cxnSp>
        <p:nvCxnSpPr>
          <p:cNvPr id="4" name="直接连接符 3"/>
          <p:cNvCxnSpPr/>
          <p:nvPr/>
        </p:nvCxnSpPr>
        <p:spPr>
          <a:xfrm>
            <a:off x="139700" y="897255"/>
            <a:ext cx="11899265" cy="0"/>
          </a:xfrm>
          <a:prstGeom prst="line">
            <a:avLst/>
          </a:prstGeom>
        </p:spPr>
        <p:style>
          <a:lnRef idx="1">
            <a:schemeClr val="accent2"/>
          </a:lnRef>
          <a:fillRef idx="0">
            <a:schemeClr val="accent2"/>
          </a:fillRef>
          <a:effectRef idx="0">
            <a:schemeClr val="accent2"/>
          </a:effectRef>
          <a:fontRef idx="minor">
            <a:schemeClr val="tx1"/>
          </a:fontRef>
        </p:style>
      </p:cxnSp>
      <p:pic>
        <p:nvPicPr>
          <p:cNvPr id="12" name="图片 11">
            <a:extLst>
              <a:ext uri="{FF2B5EF4-FFF2-40B4-BE49-F238E27FC236}">
                <a16:creationId xmlns:a16="http://schemas.microsoft.com/office/drawing/2014/main" id="{6688EF13-D1F7-43E4-8561-CEF5BE88185A}"/>
              </a:ext>
            </a:extLst>
          </p:cNvPr>
          <p:cNvPicPr>
            <a:picLocks noChangeAspect="1"/>
          </p:cNvPicPr>
          <p:nvPr/>
        </p:nvPicPr>
        <p:blipFill>
          <a:blip r:embed="rId3"/>
          <a:srcRect l="4103" t="6972" r="3906" b="10153"/>
          <a:stretch>
            <a:fillRect/>
          </a:stretch>
        </p:blipFill>
        <p:spPr>
          <a:xfrm>
            <a:off x="19780" y="119291"/>
            <a:ext cx="4212235" cy="859421"/>
          </a:xfrm>
          <a:prstGeom prst="rect">
            <a:avLst/>
          </a:prstGeom>
        </p:spPr>
      </p:pic>
      <p:sp>
        <p:nvSpPr>
          <p:cNvPr id="5" name="文本框 4"/>
          <p:cNvSpPr txBox="1"/>
          <p:nvPr/>
        </p:nvSpPr>
        <p:spPr>
          <a:xfrm>
            <a:off x="524104" y="2714571"/>
            <a:ext cx="11514861" cy="2631490"/>
          </a:xfrm>
          <a:prstGeom prst="rect">
            <a:avLst/>
          </a:prstGeom>
          <a:noFill/>
        </p:spPr>
        <p:txBody>
          <a:bodyPr wrap="square" rtlCol="0">
            <a:spAutoFit/>
          </a:bodyPr>
          <a:lstStyle/>
          <a:p>
            <a:pPr marL="457200" lvl="0" indent="-457200">
              <a:lnSpc>
                <a:spcPts val="4500"/>
              </a:lnSpc>
              <a:spcBef>
                <a:spcPts val="600"/>
              </a:spcBef>
              <a:buFont typeface="Wingdings" panose="05000000000000000000" pitchFamily="2" charset="2"/>
              <a:buChar char="ü"/>
            </a:pPr>
            <a:r>
              <a:rPr lang="zh-CN" altLang="en-US" sz="2600" dirty="0" smtClean="0">
                <a:latin typeface="楷体" panose="02010609060101010101" pitchFamily="49" charset="-122"/>
                <a:ea typeface="楷体" panose="02010609060101010101" pitchFamily="49" charset="-122"/>
              </a:rPr>
              <a:t>以</a:t>
            </a:r>
            <a:r>
              <a:rPr lang="zh-CN" altLang="en-US" sz="2600" dirty="0">
                <a:latin typeface="楷体" panose="02010609060101010101" pitchFamily="49" charset="-122"/>
                <a:ea typeface="楷体" panose="02010609060101010101" pitchFamily="49" charset="-122"/>
              </a:rPr>
              <a:t>造就有影响的各领域艺术</a:t>
            </a:r>
            <a:r>
              <a:rPr lang="zh-CN" altLang="en-US" sz="2600" dirty="0">
                <a:solidFill>
                  <a:srgbClr val="FF0000"/>
                </a:solidFill>
                <a:latin typeface="楷体" panose="02010609060101010101" pitchFamily="49" charset="-122"/>
                <a:ea typeface="楷体" panose="02010609060101010101" pitchFamily="49" charset="-122"/>
              </a:rPr>
              <a:t>领军人物</a:t>
            </a:r>
            <a:r>
              <a:rPr lang="zh-CN" altLang="en-US" sz="2600" dirty="0">
                <a:latin typeface="楷体" panose="02010609060101010101" pitchFamily="49" charset="-122"/>
                <a:ea typeface="楷体" panose="02010609060101010101" pitchFamily="49" charset="-122"/>
              </a:rPr>
              <a:t>为目标的艺术人才</a:t>
            </a:r>
            <a:r>
              <a:rPr lang="zh-CN" altLang="en-US" sz="2600" dirty="0" smtClean="0">
                <a:latin typeface="楷体" panose="02010609060101010101" pitchFamily="49" charset="-122"/>
                <a:ea typeface="楷体" panose="02010609060101010101" pitchFamily="49" charset="-122"/>
              </a:rPr>
              <a:t>培训</a:t>
            </a:r>
            <a:endParaRPr lang="en-US" altLang="zh-CN" sz="2600" dirty="0">
              <a:latin typeface="楷体" panose="02010609060101010101" pitchFamily="49" charset="-122"/>
              <a:ea typeface="楷体" panose="02010609060101010101" pitchFamily="49" charset="-122"/>
            </a:endParaRPr>
          </a:p>
          <a:p>
            <a:pPr marL="457200" lvl="0" indent="-457200">
              <a:lnSpc>
                <a:spcPts val="4500"/>
              </a:lnSpc>
              <a:spcBef>
                <a:spcPts val="600"/>
              </a:spcBef>
              <a:buFont typeface="Wingdings" panose="05000000000000000000" pitchFamily="2" charset="2"/>
              <a:buChar char="ü"/>
            </a:pPr>
            <a:r>
              <a:rPr lang="zh-CN" altLang="en-US" sz="2600" dirty="0" smtClean="0">
                <a:latin typeface="楷体" panose="02010609060101010101" pitchFamily="49" charset="-122"/>
                <a:ea typeface="楷体" panose="02010609060101010101" pitchFamily="49" charset="-122"/>
              </a:rPr>
              <a:t>舞台艺术</a:t>
            </a:r>
            <a:r>
              <a:rPr lang="zh-CN" altLang="en-US" sz="2600" dirty="0">
                <a:latin typeface="楷体" panose="02010609060101010101" pitchFamily="49" charset="-122"/>
                <a:ea typeface="楷体" panose="02010609060101010101" pitchFamily="49" charset="-122"/>
              </a:rPr>
              <a:t>和美术事业传承和长远发展的</a:t>
            </a:r>
            <a:r>
              <a:rPr lang="zh-CN" altLang="en-US" sz="2600" dirty="0">
                <a:solidFill>
                  <a:srgbClr val="FF0000"/>
                </a:solidFill>
                <a:latin typeface="楷体" panose="02010609060101010101" pitchFamily="49" charset="-122"/>
                <a:ea typeface="楷体" panose="02010609060101010101" pitchFamily="49" charset="-122"/>
              </a:rPr>
              <a:t>特殊、急需、紧缺的</a:t>
            </a:r>
            <a:r>
              <a:rPr lang="zh-CN" altLang="en-US" sz="2600" dirty="0">
                <a:latin typeface="楷体" panose="02010609060101010101" pitchFamily="49" charset="-122"/>
                <a:ea typeface="楷体" panose="02010609060101010101" pitchFamily="49" charset="-122"/>
              </a:rPr>
              <a:t>艺术人才</a:t>
            </a:r>
            <a:r>
              <a:rPr lang="zh-CN" altLang="en-US" sz="2600" dirty="0" smtClean="0">
                <a:latin typeface="楷体" panose="02010609060101010101" pitchFamily="49" charset="-122"/>
                <a:ea typeface="楷体" panose="02010609060101010101" pitchFamily="49" charset="-122"/>
              </a:rPr>
              <a:t>培训</a:t>
            </a:r>
            <a:endParaRPr lang="en-US" altLang="zh-CN" sz="2600" dirty="0" smtClean="0">
              <a:latin typeface="楷体" panose="02010609060101010101" pitchFamily="49" charset="-122"/>
              <a:ea typeface="楷体" panose="02010609060101010101" pitchFamily="49" charset="-122"/>
            </a:endParaRPr>
          </a:p>
          <a:p>
            <a:pPr marL="457200" lvl="0" indent="-457200">
              <a:lnSpc>
                <a:spcPts val="4500"/>
              </a:lnSpc>
              <a:spcBef>
                <a:spcPts val="600"/>
              </a:spcBef>
              <a:buFont typeface="Wingdings" panose="05000000000000000000" pitchFamily="2" charset="2"/>
              <a:buChar char="ü"/>
            </a:pPr>
            <a:r>
              <a:rPr lang="zh-CN" altLang="en-US" sz="2600" dirty="0" smtClean="0">
                <a:latin typeface="楷体" panose="02010609060101010101" pitchFamily="49" charset="-122"/>
                <a:ea typeface="楷体" panose="02010609060101010101" pitchFamily="49" charset="-122"/>
              </a:rPr>
              <a:t>满足</a:t>
            </a:r>
            <a:r>
              <a:rPr lang="zh-CN" altLang="en-US" sz="2600" dirty="0">
                <a:latin typeface="楷体" panose="02010609060101010101" pitchFamily="49" charset="-122"/>
                <a:ea typeface="楷体" panose="02010609060101010101" pitchFamily="49" charset="-122"/>
              </a:rPr>
              <a:t>基层艺术事业发展需要的</a:t>
            </a:r>
            <a:r>
              <a:rPr lang="zh-CN" altLang="en-US" sz="2600" dirty="0">
                <a:solidFill>
                  <a:srgbClr val="FF0000"/>
                </a:solidFill>
                <a:latin typeface="楷体" panose="02010609060101010101" pitchFamily="49" charset="-122"/>
                <a:ea typeface="楷体" panose="02010609060101010101" pitchFamily="49" charset="-122"/>
              </a:rPr>
              <a:t>优秀实用型</a:t>
            </a:r>
            <a:r>
              <a:rPr lang="zh-CN" altLang="en-US" sz="2600" dirty="0">
                <a:latin typeface="楷体" panose="02010609060101010101" pitchFamily="49" charset="-122"/>
                <a:ea typeface="楷体" panose="02010609060101010101" pitchFamily="49" charset="-122"/>
              </a:rPr>
              <a:t>艺术人才</a:t>
            </a:r>
            <a:r>
              <a:rPr lang="zh-CN" altLang="en-US" sz="2600" dirty="0" smtClean="0">
                <a:latin typeface="楷体" panose="02010609060101010101" pitchFamily="49" charset="-122"/>
                <a:ea typeface="楷体" panose="02010609060101010101" pitchFamily="49" charset="-122"/>
              </a:rPr>
              <a:t>培训</a:t>
            </a:r>
            <a:endParaRPr lang="en-US" altLang="zh-CN" sz="2600" dirty="0" smtClean="0">
              <a:latin typeface="楷体" panose="02010609060101010101" pitchFamily="49" charset="-122"/>
              <a:ea typeface="楷体" panose="02010609060101010101" pitchFamily="49" charset="-122"/>
            </a:endParaRPr>
          </a:p>
          <a:p>
            <a:pPr marL="457200" lvl="0" indent="-457200">
              <a:lnSpc>
                <a:spcPts val="4500"/>
              </a:lnSpc>
              <a:spcBef>
                <a:spcPts val="600"/>
              </a:spcBef>
              <a:buFont typeface="Wingdings" panose="05000000000000000000" pitchFamily="2" charset="2"/>
              <a:buChar char="ü"/>
            </a:pPr>
            <a:r>
              <a:rPr lang="zh-CN" altLang="en-US" sz="2600" dirty="0" smtClean="0">
                <a:latin typeface="楷体" panose="02010609060101010101" pitchFamily="49" charset="-122"/>
                <a:ea typeface="楷体" panose="02010609060101010101" pitchFamily="49" charset="-122"/>
              </a:rPr>
              <a:t>培养</a:t>
            </a:r>
            <a:r>
              <a:rPr lang="zh-CN" altLang="en-US" sz="2600" dirty="0">
                <a:latin typeface="楷体" panose="02010609060101010101" pitchFamily="49" charset="-122"/>
                <a:ea typeface="楷体" panose="02010609060101010101" pitchFamily="49" charset="-122"/>
              </a:rPr>
              <a:t>有利于</a:t>
            </a:r>
            <a:r>
              <a:rPr lang="zh-CN" altLang="en-US" sz="2600" dirty="0">
                <a:solidFill>
                  <a:srgbClr val="FF0000"/>
                </a:solidFill>
                <a:latin typeface="楷体" panose="02010609060101010101" pitchFamily="49" charset="-122"/>
                <a:ea typeface="楷体" panose="02010609060101010101" pitchFamily="49" charset="-122"/>
              </a:rPr>
              <a:t>戏曲艺术传承发展</a:t>
            </a:r>
            <a:r>
              <a:rPr lang="zh-CN" altLang="en-US" sz="2600" dirty="0">
                <a:latin typeface="楷体" panose="02010609060101010101" pitchFamily="49" charset="-122"/>
                <a:ea typeface="楷体" panose="02010609060101010101" pitchFamily="49" charset="-122"/>
              </a:rPr>
              <a:t>的优秀艺术人才培训</a:t>
            </a:r>
            <a:endParaRPr lang="en-US" altLang="zh-CN" sz="2600" dirty="0" smtClean="0">
              <a:latin typeface="楷体" panose="02010609060101010101" pitchFamily="49" charset="-122"/>
              <a:ea typeface="楷体" panose="02010609060101010101" pitchFamily="49" charset="-122"/>
            </a:endParaRPr>
          </a:p>
        </p:txBody>
      </p:sp>
      <p:sp>
        <p:nvSpPr>
          <p:cNvPr id="2" name="文本框 1"/>
          <p:cNvSpPr txBox="1"/>
          <p:nvPr/>
        </p:nvSpPr>
        <p:spPr>
          <a:xfrm>
            <a:off x="654733" y="1756676"/>
            <a:ext cx="4066674" cy="738664"/>
          </a:xfrm>
          <a:prstGeom prst="rect">
            <a:avLst/>
          </a:prstGeom>
          <a:noFill/>
        </p:spPr>
        <p:txBody>
          <a:bodyPr wrap="square" rtlCol="0">
            <a:spAutoFit/>
          </a:bodyPr>
          <a:lstStyle/>
          <a:p>
            <a:r>
              <a:rPr lang="zh-CN" altLang="en-US" sz="4200" b="1" dirty="0" smtClean="0">
                <a:latin typeface="华文中宋" panose="02010600040101010101" pitchFamily="2" charset="-122"/>
                <a:ea typeface="华文中宋" panose="02010600040101010101" pitchFamily="2" charset="-122"/>
              </a:rPr>
              <a:t>资助重点</a:t>
            </a:r>
            <a:endParaRPr lang="zh-CN" altLang="en-US" sz="4200" b="1" dirty="0">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val="18025935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84824" y="1359783"/>
            <a:ext cx="10515600" cy="1325563"/>
          </a:xfrm>
        </p:spPr>
        <p:txBody>
          <a:bodyPr>
            <a:noAutofit/>
          </a:bodyPr>
          <a:lstStyle/>
          <a:p>
            <a:pPr lvl="0"/>
            <a:r>
              <a:rPr lang="en-US" altLang="zh-CN" sz="4200" b="1" dirty="0">
                <a:latin typeface="华文中宋" panose="02010600040101010101" charset="-122"/>
                <a:ea typeface="华文中宋" panose="02010600040101010101" charset="-122"/>
              </a:rPr>
              <a:t/>
            </a:r>
            <a:br>
              <a:rPr lang="en-US" altLang="zh-CN" sz="4200" b="1" dirty="0">
                <a:latin typeface="华文中宋" panose="02010600040101010101" charset="-122"/>
                <a:ea typeface="华文中宋" panose="02010600040101010101" charset="-122"/>
              </a:rPr>
            </a:br>
            <a:r>
              <a:rPr lang="zh-CN" altLang="en-US" sz="4200" b="1" dirty="0" smtClean="0">
                <a:latin typeface="华文中宋" panose="02010600040101010101" charset="-122"/>
                <a:ea typeface="华文中宋" panose="02010600040101010101" charset="-122"/>
              </a:rPr>
              <a:t>申报条件</a:t>
            </a:r>
            <a:r>
              <a:rPr lang="en-US" altLang="zh-CN" sz="4200" b="1" dirty="0">
                <a:latin typeface="华文中宋" panose="02010600040101010101" charset="-122"/>
                <a:ea typeface="华文中宋" panose="02010600040101010101" charset="-122"/>
              </a:rPr>
              <a:t/>
            </a:r>
            <a:br>
              <a:rPr lang="en-US" altLang="zh-CN" sz="4200" b="1" dirty="0">
                <a:latin typeface="华文中宋" panose="02010600040101010101" charset="-122"/>
                <a:ea typeface="华文中宋" panose="02010600040101010101" charset="-122"/>
              </a:rPr>
            </a:br>
            <a:endParaRPr lang="zh-CN" altLang="en-US" sz="4200" dirty="0"/>
          </a:p>
        </p:txBody>
      </p:sp>
      <p:sp>
        <p:nvSpPr>
          <p:cNvPr id="4" name="TextBox 10"/>
          <p:cNvSpPr txBox="1">
            <a:spLocks noChangeArrowheads="1"/>
          </p:cNvSpPr>
          <p:nvPr/>
        </p:nvSpPr>
        <p:spPr bwMode="auto">
          <a:xfrm>
            <a:off x="340311" y="2478517"/>
            <a:ext cx="11498041" cy="3298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Calibri" panose="020F0502020204030204" charset="0"/>
                <a:ea typeface="宋体" panose="02010600030101010101" pitchFamily="2" charset="-122"/>
                <a:sym typeface="Calibri" panose="020F0502020204030204" charset="0"/>
              </a:defRPr>
            </a:lvl1pPr>
            <a:lvl2pPr marL="742950" indent="-285750" eaLnBrk="0" hangingPunct="0">
              <a:spcBef>
                <a:spcPct val="20000"/>
              </a:spcBef>
              <a:buChar char="–"/>
              <a:defRPr sz="2800">
                <a:solidFill>
                  <a:schemeClr val="tx1"/>
                </a:solidFill>
                <a:latin typeface="Calibri" panose="020F0502020204030204" charset="0"/>
                <a:ea typeface="宋体" panose="02010600030101010101" pitchFamily="2" charset="-122"/>
                <a:sym typeface="Calibri" panose="020F0502020204030204" charset="0"/>
              </a:defRPr>
            </a:lvl2pPr>
            <a:lvl3pPr marL="1143000" indent="-228600" eaLnBrk="0" hangingPunct="0">
              <a:spcBef>
                <a:spcPct val="20000"/>
              </a:spcBef>
              <a:buChar char="•"/>
              <a:defRPr sz="2400">
                <a:solidFill>
                  <a:schemeClr val="tx1"/>
                </a:solidFill>
                <a:latin typeface="Calibri" panose="020F0502020204030204" charset="0"/>
                <a:ea typeface="宋体" panose="02010600030101010101" pitchFamily="2" charset="-122"/>
                <a:sym typeface="Calibri" panose="020F0502020204030204" charset="0"/>
              </a:defRPr>
            </a:lvl3pPr>
            <a:lvl4pPr marL="1600200" indent="-228600" eaLnBrk="0" hangingPunct="0">
              <a:spcBef>
                <a:spcPct val="20000"/>
              </a:spcBef>
              <a:buChar char="–"/>
              <a:defRPr sz="2000">
                <a:solidFill>
                  <a:schemeClr val="tx1"/>
                </a:solidFill>
                <a:latin typeface="Calibri" panose="020F0502020204030204" charset="0"/>
                <a:ea typeface="宋体" panose="02010600030101010101" pitchFamily="2" charset="-122"/>
                <a:sym typeface="Calibri" panose="020F0502020204030204" charset="0"/>
              </a:defRPr>
            </a:lvl4pPr>
            <a:lvl5pPr marL="2057400" indent="-228600" eaLnBrk="0" hangingPunct="0">
              <a:spcBef>
                <a:spcPct val="20000"/>
              </a:spcBef>
              <a:buChar char="»"/>
              <a:defRPr sz="2000">
                <a:solidFill>
                  <a:schemeClr val="tx1"/>
                </a:solidFill>
                <a:latin typeface="Calibri" panose="020F0502020204030204" charset="0"/>
                <a:ea typeface="宋体" panose="02010600030101010101" pitchFamily="2"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ea typeface="宋体" panose="02010600030101010101" pitchFamily="2"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ea typeface="宋体" panose="02010600030101010101" pitchFamily="2"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ea typeface="宋体" panose="02010600030101010101" pitchFamily="2"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ea typeface="宋体" panose="02010600030101010101" pitchFamily="2" charset="-122"/>
                <a:sym typeface="Calibri" panose="020F0502020204030204" charset="0"/>
              </a:defRPr>
            </a:lvl9pPr>
          </a:lstStyle>
          <a:p>
            <a:pPr marL="457200" indent="-457200" eaLnBrk="1" fontAlgn="base" hangingPunct="1">
              <a:lnSpc>
                <a:spcPts val="5000"/>
              </a:lnSpc>
              <a:spcBef>
                <a:spcPct val="0"/>
              </a:spcBef>
              <a:spcAft>
                <a:spcPct val="0"/>
              </a:spcAft>
              <a:buFont typeface="Wingdings" panose="05000000000000000000" pitchFamily="2" charset="2"/>
              <a:buChar char="Ø"/>
              <a:defRPr/>
            </a:pPr>
            <a:r>
              <a:rPr lang="zh-CN" altLang="zh-CN" sz="3000" dirty="0">
                <a:effectLst/>
                <a:latin typeface="楷体" panose="02010609060101010101" pitchFamily="49" charset="-122"/>
                <a:ea typeface="楷体" panose="02010609060101010101" pitchFamily="49" charset="-122"/>
                <a:cs typeface="宋体" panose="02010600030101010101" pitchFamily="2" charset="-122"/>
              </a:rPr>
              <a:t>具备完善的管理制度，与实施项目相匹配的教学实践资源</a:t>
            </a:r>
            <a:r>
              <a:rPr lang="zh-CN" altLang="zh-CN" sz="3000" dirty="0" smtClean="0">
                <a:effectLst/>
                <a:latin typeface="楷体" panose="02010609060101010101" pitchFamily="49" charset="-122"/>
                <a:ea typeface="楷体" panose="02010609060101010101" pitchFamily="49" charset="-122"/>
                <a:cs typeface="宋体" panose="02010600030101010101" pitchFamily="2" charset="-122"/>
              </a:rPr>
              <a:t>、师资</a:t>
            </a:r>
            <a:r>
              <a:rPr lang="zh-CN" altLang="zh-CN" sz="3000" dirty="0">
                <a:effectLst/>
                <a:latin typeface="楷体" panose="02010609060101010101" pitchFamily="49" charset="-122"/>
                <a:ea typeface="楷体" panose="02010609060101010101" pitchFamily="49" charset="-122"/>
                <a:cs typeface="宋体" panose="02010600030101010101" pitchFamily="2" charset="-122"/>
              </a:rPr>
              <a:t>力量和设施条件</a:t>
            </a:r>
            <a:r>
              <a:rPr lang="zh-CN" altLang="en-US" sz="3000" dirty="0">
                <a:effectLst/>
                <a:latin typeface="楷体" panose="02010609060101010101" pitchFamily="49" charset="-122"/>
                <a:ea typeface="楷体" panose="02010609060101010101" pitchFamily="49" charset="-122"/>
                <a:cs typeface="宋体" panose="02010600030101010101" pitchFamily="2" charset="-122"/>
              </a:rPr>
              <a:t>。</a:t>
            </a:r>
            <a:endParaRPr lang="en-US" altLang="zh-CN" sz="3000" dirty="0">
              <a:effectLst/>
              <a:latin typeface="楷体" panose="02010609060101010101" pitchFamily="49" charset="-122"/>
              <a:ea typeface="楷体" panose="02010609060101010101" pitchFamily="49" charset="-122"/>
              <a:cs typeface="宋体" panose="02010600030101010101" pitchFamily="2" charset="-122"/>
            </a:endParaRPr>
          </a:p>
          <a:p>
            <a:pPr marL="457200" indent="-457200" eaLnBrk="1" fontAlgn="base" hangingPunct="1">
              <a:lnSpc>
                <a:spcPts val="5000"/>
              </a:lnSpc>
              <a:spcBef>
                <a:spcPct val="0"/>
              </a:spcBef>
              <a:spcAft>
                <a:spcPct val="0"/>
              </a:spcAft>
              <a:buFont typeface="Wingdings" panose="05000000000000000000" pitchFamily="2" charset="2"/>
              <a:buChar char="Ø"/>
              <a:defRPr/>
            </a:pPr>
            <a:r>
              <a:rPr lang="zh-CN" altLang="zh-CN" sz="3000" dirty="0">
                <a:latin typeface="楷体" panose="02010609060101010101" pitchFamily="49" charset="-122"/>
                <a:ea typeface="楷体" panose="02010609060101010101" pitchFamily="49" charset="-122"/>
                <a:cs typeface="宋体" panose="02010600030101010101" pitchFamily="2" charset="-122"/>
              </a:rPr>
              <a:t>提供</a:t>
            </a:r>
            <a:r>
              <a:rPr lang="zh-CN" altLang="zh-CN" sz="3000" dirty="0" smtClean="0">
                <a:latin typeface="楷体" panose="02010609060101010101" pitchFamily="49" charset="-122"/>
                <a:ea typeface="楷体" panose="02010609060101010101" pitchFamily="49" charset="-122"/>
                <a:cs typeface="宋体" panose="02010600030101010101" pitchFamily="2" charset="-122"/>
              </a:rPr>
              <a:t>详实</a:t>
            </a:r>
            <a:r>
              <a:rPr lang="zh-CN" altLang="en-US" sz="3000" dirty="0" smtClean="0">
                <a:latin typeface="楷体" panose="02010609060101010101" pitchFamily="49" charset="-122"/>
                <a:ea typeface="楷体" panose="02010609060101010101" pitchFamily="49" charset="-122"/>
                <a:cs typeface="宋体" panose="02010600030101010101" pitchFamily="2" charset="-122"/>
              </a:rPr>
              <a:t>、</a:t>
            </a:r>
            <a:r>
              <a:rPr lang="zh-CN" altLang="zh-CN" sz="3000" dirty="0" smtClean="0">
                <a:latin typeface="楷体" panose="02010609060101010101" pitchFamily="49" charset="-122"/>
                <a:ea typeface="楷体" panose="02010609060101010101" pitchFamily="49" charset="-122"/>
                <a:cs typeface="宋体" panose="02010600030101010101" pitchFamily="2" charset="-122"/>
              </a:rPr>
              <a:t>可行</a:t>
            </a:r>
            <a:r>
              <a:rPr lang="zh-CN" altLang="zh-CN" sz="3000" dirty="0">
                <a:latin typeface="楷体" panose="02010609060101010101" pitchFamily="49" charset="-122"/>
                <a:ea typeface="楷体" panose="02010609060101010101" pitchFamily="49" charset="-122"/>
                <a:cs typeface="宋体" panose="02010600030101010101" pitchFamily="2" charset="-122"/>
              </a:rPr>
              <a:t>的培训</a:t>
            </a:r>
            <a:r>
              <a:rPr lang="zh-CN" altLang="zh-CN" sz="3000" dirty="0" smtClean="0">
                <a:latin typeface="楷体" panose="02010609060101010101" pitchFamily="49" charset="-122"/>
                <a:ea typeface="楷体" panose="02010609060101010101" pitchFamily="49" charset="-122"/>
                <a:cs typeface="宋体" panose="02010600030101010101" pitchFamily="2" charset="-122"/>
              </a:rPr>
              <a:t>方案</a:t>
            </a:r>
            <a:r>
              <a:rPr lang="zh-CN" altLang="en-US" sz="3000" dirty="0" smtClean="0">
                <a:latin typeface="楷体" panose="02010609060101010101" pitchFamily="49" charset="-122"/>
                <a:ea typeface="楷体" panose="02010609060101010101" pitchFamily="49" charset="-122"/>
                <a:cs typeface="宋体" panose="02010600030101010101" pitchFamily="2" charset="-122"/>
              </a:rPr>
              <a:t>和课程</a:t>
            </a:r>
            <a:r>
              <a:rPr lang="zh-CN" altLang="en-US" sz="3000" dirty="0">
                <a:latin typeface="楷体" panose="02010609060101010101" pitchFamily="49" charset="-122"/>
                <a:ea typeface="楷体" panose="02010609060101010101" pitchFamily="49" charset="-122"/>
                <a:cs typeface="宋体" panose="02010600030101010101" pitchFamily="2" charset="-122"/>
              </a:rPr>
              <a:t>安排，与全部授课教师签署相应的</a:t>
            </a:r>
            <a:r>
              <a:rPr lang="zh-CN" altLang="en-US" sz="3000" dirty="0" smtClean="0">
                <a:latin typeface="楷体" panose="02010609060101010101" pitchFamily="49" charset="-122"/>
                <a:ea typeface="楷体" panose="02010609060101010101" pitchFamily="49" charset="-122"/>
                <a:cs typeface="宋体" panose="02010600030101010101" pitchFamily="2" charset="-122"/>
              </a:rPr>
              <a:t>协议。</a:t>
            </a:r>
            <a:endParaRPr lang="en-US" altLang="zh-CN" sz="3000" dirty="0">
              <a:latin typeface="楷体" panose="02010609060101010101" pitchFamily="49" charset="-122"/>
              <a:ea typeface="楷体" panose="02010609060101010101" pitchFamily="49" charset="-122"/>
              <a:cs typeface="宋体" panose="02010600030101010101" pitchFamily="2" charset="-122"/>
            </a:endParaRPr>
          </a:p>
          <a:p>
            <a:pPr marL="457200" marR="0" lvl="0" indent="-457200" algn="l" defTabSz="914400" rtl="0" eaLnBrk="1" fontAlgn="base" latinLnBrk="0" hangingPunct="1">
              <a:lnSpc>
                <a:spcPts val="5000"/>
              </a:lnSpc>
              <a:spcBef>
                <a:spcPct val="0"/>
              </a:spcBef>
              <a:spcAft>
                <a:spcPct val="0"/>
              </a:spcAft>
              <a:buClrTx/>
              <a:buSzTx/>
              <a:buFont typeface="Wingdings" panose="05000000000000000000" pitchFamily="2" charset="2"/>
              <a:buChar char="Ø"/>
              <a:defRPr/>
            </a:pPr>
            <a:r>
              <a:rPr lang="zh-CN" altLang="zh-CN" sz="3000" dirty="0">
                <a:effectLst/>
                <a:latin typeface="楷体" panose="02010609060101010101" pitchFamily="49" charset="-122"/>
                <a:ea typeface="楷体" panose="02010609060101010101" pitchFamily="49" charset="-122"/>
                <a:cs typeface="宋体" panose="02010600030101010101" pitchFamily="2" charset="-122"/>
              </a:rPr>
              <a:t>鼓励艺术创作单位与艺术教育科研单位优势互补、合作开展项目</a:t>
            </a:r>
            <a:r>
              <a:rPr lang="zh-CN" altLang="en-US" sz="3000" dirty="0">
                <a:effectLst/>
                <a:latin typeface="楷体" panose="02010609060101010101" pitchFamily="49" charset="-122"/>
                <a:ea typeface="楷体" panose="02010609060101010101" pitchFamily="49" charset="-122"/>
                <a:cs typeface="宋体" panose="02010600030101010101" pitchFamily="2" charset="-122"/>
              </a:rPr>
              <a:t>。</a:t>
            </a:r>
            <a:endParaRPr kumimoji="0" lang="zh-CN" altLang="en-US" sz="3000" i="0" u="none" strike="noStrike" kern="1200" cap="none" spc="0" normalizeH="0" baseline="0" noProof="0" dirty="0">
              <a:ln>
                <a:noFill/>
              </a:ln>
              <a:solidFill>
                <a:schemeClr val="tx1"/>
              </a:solidFill>
              <a:effectLst/>
              <a:uLnTx/>
              <a:uFillTx/>
              <a:latin typeface="楷体" panose="02010609060101010101" pitchFamily="49" charset="-122"/>
              <a:ea typeface="楷体" panose="02010609060101010101" pitchFamily="49" charset="-122"/>
              <a:sym typeface="Calibri" panose="020F0502020204030204" charset="0"/>
            </a:endParaRPr>
          </a:p>
        </p:txBody>
      </p:sp>
      <p:pic>
        <p:nvPicPr>
          <p:cNvPr id="7" name="图片 6">
            <a:extLst>
              <a:ext uri="{FF2B5EF4-FFF2-40B4-BE49-F238E27FC236}">
                <a16:creationId xmlns:a16="http://schemas.microsoft.com/office/drawing/2014/main" id="{1C576948-8CFF-4D7B-8795-C1F470D7B081}"/>
              </a:ext>
            </a:extLst>
          </p:cNvPr>
          <p:cNvPicPr>
            <a:picLocks noChangeAspect="1"/>
          </p:cNvPicPr>
          <p:nvPr/>
        </p:nvPicPr>
        <p:blipFill>
          <a:blip r:embed="rId2"/>
          <a:srcRect l="4103" t="6972" r="3906" b="10153"/>
          <a:stretch>
            <a:fillRect/>
          </a:stretch>
        </p:blipFill>
        <p:spPr>
          <a:xfrm>
            <a:off x="19780" y="119291"/>
            <a:ext cx="4212235" cy="859421"/>
          </a:xfrm>
          <a:prstGeom prst="rect">
            <a:avLst/>
          </a:prstGeom>
        </p:spPr>
      </p:pic>
      <p:cxnSp>
        <p:nvCxnSpPr>
          <p:cNvPr id="5" name="直接连接符 4"/>
          <p:cNvCxnSpPr/>
          <p:nvPr/>
        </p:nvCxnSpPr>
        <p:spPr>
          <a:xfrm>
            <a:off x="139700" y="897255"/>
            <a:ext cx="11899265" cy="0"/>
          </a:xfrm>
          <a:prstGeom prst="line">
            <a:avLst/>
          </a:prstGeom>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0821038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p:nvPr/>
        </p:nvSpPr>
        <p:spPr>
          <a:xfrm>
            <a:off x="3529965" y="1911667"/>
            <a:ext cx="309880" cy="4603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a:spcBef>
                <a:spcPct val="0"/>
              </a:spcBef>
              <a:buNone/>
            </a:pPr>
            <a:endParaRPr lang="zh-CN" altLang="zh-CN" sz="2400" dirty="0">
              <a:latin typeface="Arial" panose="020B0604020202020204" pitchFamily="34" charset="0"/>
            </a:endParaRPr>
          </a:p>
        </p:txBody>
      </p:sp>
      <p:sp>
        <p:nvSpPr>
          <p:cNvPr id="28675" name="TextBox 7"/>
          <p:cNvSpPr txBox="1"/>
          <p:nvPr/>
        </p:nvSpPr>
        <p:spPr>
          <a:xfrm>
            <a:off x="952317" y="2711640"/>
            <a:ext cx="5570756" cy="669414"/>
          </a:xfrm>
          <a:prstGeom prst="rect">
            <a:avLst/>
          </a:prstGeom>
          <a:noFill/>
          <a:ln w="9525">
            <a:noFill/>
          </a:ln>
        </p:spPr>
        <p:txBody>
          <a:bodyPr wrap="none">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eaLnBrk="1" hangingPunct="1">
              <a:lnSpc>
                <a:spcPts val="4500"/>
              </a:lnSpc>
              <a:spcBef>
                <a:spcPct val="0"/>
              </a:spcBef>
              <a:buNone/>
            </a:pPr>
            <a:r>
              <a:rPr lang="zh-CN" altLang="en-US" sz="4200" b="1" dirty="0">
                <a:latin typeface="华文中宋" panose="02010600040101010101" charset="-122"/>
                <a:ea typeface="华文中宋" panose="02010600040101010101" charset="-122"/>
              </a:rPr>
              <a:t>艺术人才培训资助项目</a:t>
            </a:r>
            <a:endParaRPr lang="en-US" altLang="zh-CN" sz="4200" b="1" dirty="0">
              <a:latin typeface="华文中宋" panose="02010600040101010101" charset="-122"/>
              <a:ea typeface="华文中宋" panose="02010600040101010101" charset="-122"/>
            </a:endParaRPr>
          </a:p>
        </p:txBody>
      </p:sp>
      <p:sp>
        <p:nvSpPr>
          <p:cNvPr id="28676" name="TextBox 10"/>
          <p:cNvSpPr txBox="1">
            <a:spLocks noChangeArrowheads="1"/>
          </p:cNvSpPr>
          <p:nvPr/>
        </p:nvSpPr>
        <p:spPr bwMode="auto">
          <a:xfrm>
            <a:off x="7414895" y="4314190"/>
            <a:ext cx="2303780" cy="990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Calibri" panose="020F0502020204030204" charset="0"/>
                <a:ea typeface="宋体" panose="02010600030101010101" pitchFamily="2" charset="-122"/>
                <a:sym typeface="Calibri" panose="020F0502020204030204" charset="0"/>
              </a:defRPr>
            </a:lvl1pPr>
            <a:lvl2pPr marL="742950" indent="-285750" eaLnBrk="0" hangingPunct="0">
              <a:spcBef>
                <a:spcPct val="20000"/>
              </a:spcBef>
              <a:buChar char="–"/>
              <a:defRPr sz="2800">
                <a:solidFill>
                  <a:schemeClr val="tx1"/>
                </a:solidFill>
                <a:latin typeface="Calibri" panose="020F0502020204030204" charset="0"/>
                <a:ea typeface="宋体" panose="02010600030101010101" pitchFamily="2" charset="-122"/>
                <a:sym typeface="Calibri" panose="020F0502020204030204" charset="0"/>
              </a:defRPr>
            </a:lvl2pPr>
            <a:lvl3pPr marL="1143000" indent="-228600" eaLnBrk="0" hangingPunct="0">
              <a:spcBef>
                <a:spcPct val="20000"/>
              </a:spcBef>
              <a:buChar char="•"/>
              <a:defRPr sz="2400">
                <a:solidFill>
                  <a:schemeClr val="tx1"/>
                </a:solidFill>
                <a:latin typeface="Calibri" panose="020F0502020204030204" charset="0"/>
                <a:ea typeface="宋体" panose="02010600030101010101" pitchFamily="2" charset="-122"/>
                <a:sym typeface="Calibri" panose="020F0502020204030204" charset="0"/>
              </a:defRPr>
            </a:lvl3pPr>
            <a:lvl4pPr marL="1600200" indent="-228600" eaLnBrk="0" hangingPunct="0">
              <a:spcBef>
                <a:spcPct val="20000"/>
              </a:spcBef>
              <a:buChar char="–"/>
              <a:defRPr sz="2000">
                <a:solidFill>
                  <a:schemeClr val="tx1"/>
                </a:solidFill>
                <a:latin typeface="Calibri" panose="020F0502020204030204" charset="0"/>
                <a:ea typeface="宋体" panose="02010600030101010101" pitchFamily="2" charset="-122"/>
                <a:sym typeface="Calibri" panose="020F0502020204030204" charset="0"/>
              </a:defRPr>
            </a:lvl4pPr>
            <a:lvl5pPr marL="2057400" indent="-228600" eaLnBrk="0" hangingPunct="0">
              <a:spcBef>
                <a:spcPct val="20000"/>
              </a:spcBef>
              <a:buChar char="»"/>
              <a:defRPr sz="2000">
                <a:solidFill>
                  <a:schemeClr val="tx1"/>
                </a:solidFill>
                <a:latin typeface="Calibri" panose="020F0502020204030204" charset="0"/>
                <a:ea typeface="宋体" panose="02010600030101010101" pitchFamily="2"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ea typeface="宋体" panose="02010600030101010101" pitchFamily="2"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ea typeface="宋体" panose="02010600030101010101" pitchFamily="2"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ea typeface="宋体" panose="02010600030101010101" pitchFamily="2"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ea typeface="宋体" panose="02010600030101010101" pitchFamily="2" charset="-122"/>
                <a:sym typeface="Calibri" panose="020F0502020204030204" charset="0"/>
              </a:defRPr>
            </a:lvl9pPr>
          </a:lstStyle>
          <a:p>
            <a:pPr marL="0" marR="0" lvl="0" indent="0" algn="l" defTabSz="914400" rtl="0" eaLnBrk="1" fontAlgn="base" latinLnBrk="0" hangingPunct="1">
              <a:lnSpc>
                <a:spcPts val="3500"/>
              </a:lnSpc>
              <a:spcBef>
                <a:spcPct val="0"/>
              </a:spcBef>
              <a:spcAft>
                <a:spcPct val="0"/>
              </a:spcAft>
              <a:buClrTx/>
              <a:buSzTx/>
              <a:buFont typeface="Arial" panose="020B0604020202020204" pitchFamily="34" charset="0"/>
              <a:buNone/>
              <a:defRPr/>
            </a:pPr>
            <a:r>
              <a:rPr kumimoji="0" lang="zh-CN" altLang="en-US" b="1" i="0" u="none" strike="noStrike" kern="1200" cap="none" spc="0" normalizeH="0" baseline="0" noProof="0" dirty="0" smtClean="0">
                <a:ln>
                  <a:noFill/>
                </a:ln>
                <a:solidFill>
                  <a:schemeClr val="tx1">
                    <a:lumMod val="50000"/>
                    <a:lumOff val="50000"/>
                  </a:schemeClr>
                </a:solidFill>
                <a:effectLst/>
                <a:uLnTx/>
                <a:uFillTx/>
                <a:latin typeface="微软雅黑" panose="020B0503020204020204" charset="-122"/>
                <a:ea typeface="微软雅黑" panose="020B0503020204020204" charset="-122"/>
                <a:cs typeface="+mn-cs"/>
                <a:sym typeface="Calibri" panose="020F0502020204030204" charset="0"/>
              </a:rPr>
              <a:t>灵活性</a:t>
            </a:r>
            <a:endParaRPr kumimoji="0" lang="en-US" altLang="zh-CN" b="1" i="0" u="none" strike="noStrike" kern="1200" cap="none" spc="0" normalizeH="0" baseline="0" noProof="0" dirty="0" smtClean="0">
              <a:ln>
                <a:noFill/>
              </a:ln>
              <a:solidFill>
                <a:schemeClr val="tx1">
                  <a:lumMod val="50000"/>
                  <a:lumOff val="50000"/>
                </a:schemeClr>
              </a:solidFill>
              <a:effectLst/>
              <a:uLnTx/>
              <a:uFillTx/>
              <a:latin typeface="微软雅黑" panose="020B0503020204020204" charset="-122"/>
              <a:ea typeface="微软雅黑" panose="020B0503020204020204" charset="-122"/>
              <a:cs typeface="+mn-cs"/>
              <a:sym typeface="Calibri" panose="020F0502020204030204" charset="0"/>
            </a:endParaRPr>
          </a:p>
          <a:p>
            <a:pPr marL="0" marR="0" lvl="0" indent="0" algn="l" defTabSz="914400" rtl="0" eaLnBrk="1" fontAlgn="base" latinLnBrk="0" hangingPunct="1">
              <a:lnSpc>
                <a:spcPts val="3500"/>
              </a:lnSpc>
              <a:spcBef>
                <a:spcPct val="0"/>
              </a:spcBef>
              <a:spcAft>
                <a:spcPct val="0"/>
              </a:spcAft>
              <a:buClrTx/>
              <a:buSzTx/>
              <a:buFont typeface="Arial" panose="020B0604020202020204" pitchFamily="34" charset="0"/>
              <a:buNone/>
              <a:defRPr/>
            </a:pPr>
            <a:r>
              <a:rPr kumimoji="0" lang="zh-CN" altLang="en-US" b="1" i="0" u="none" strike="noStrike" kern="1200" cap="none" spc="0" normalizeH="0" baseline="0" noProof="0" dirty="0" smtClean="0">
                <a:ln>
                  <a:noFill/>
                </a:ln>
                <a:solidFill>
                  <a:schemeClr val="tx1">
                    <a:lumMod val="50000"/>
                    <a:lumOff val="50000"/>
                  </a:schemeClr>
                </a:solidFill>
                <a:effectLst/>
                <a:uLnTx/>
                <a:uFillTx/>
                <a:latin typeface="微软雅黑" panose="020B0503020204020204" charset="-122"/>
                <a:ea typeface="微软雅黑" panose="020B0503020204020204" charset="-122"/>
                <a:cs typeface="+mn-cs"/>
                <a:sym typeface="Calibri" panose="020F0502020204030204" charset="0"/>
              </a:rPr>
              <a:t>多样化</a:t>
            </a:r>
            <a:endParaRPr kumimoji="0" lang="zh-CN" b="1" i="0" u="none" strike="noStrike" kern="1200" cap="none" spc="0" normalizeH="0" baseline="0" noProof="0" dirty="0">
              <a:ln>
                <a:noFill/>
              </a:ln>
              <a:solidFill>
                <a:schemeClr val="tx1">
                  <a:lumMod val="50000"/>
                  <a:lumOff val="50000"/>
                </a:schemeClr>
              </a:solidFill>
              <a:effectLst/>
              <a:uLnTx/>
              <a:uFillTx/>
              <a:latin typeface="微软雅黑" panose="020B0503020204020204" charset="-122"/>
              <a:ea typeface="微软雅黑" panose="020B0503020204020204" charset="-122"/>
              <a:cs typeface="+mn-cs"/>
              <a:sym typeface="Calibri" panose="020F0502020204030204" charset="0"/>
            </a:endParaRPr>
          </a:p>
        </p:txBody>
      </p:sp>
      <p:sp>
        <p:nvSpPr>
          <p:cNvPr id="2" name="TextBox 10"/>
          <p:cNvSpPr txBox="1">
            <a:spLocks noChangeArrowheads="1"/>
          </p:cNvSpPr>
          <p:nvPr/>
        </p:nvSpPr>
        <p:spPr bwMode="auto">
          <a:xfrm>
            <a:off x="7422515" y="1576070"/>
            <a:ext cx="2303780" cy="541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Calibri" panose="020F0502020204030204" charset="0"/>
                <a:ea typeface="宋体" panose="02010600030101010101" pitchFamily="2" charset="-122"/>
                <a:sym typeface="Calibri" panose="020F0502020204030204" charset="0"/>
              </a:defRPr>
            </a:lvl1pPr>
            <a:lvl2pPr marL="742950" indent="-285750" eaLnBrk="0" hangingPunct="0">
              <a:spcBef>
                <a:spcPct val="20000"/>
              </a:spcBef>
              <a:buChar char="–"/>
              <a:defRPr sz="2800">
                <a:solidFill>
                  <a:schemeClr val="tx1"/>
                </a:solidFill>
                <a:latin typeface="Calibri" panose="020F0502020204030204" charset="0"/>
                <a:ea typeface="宋体" panose="02010600030101010101" pitchFamily="2" charset="-122"/>
                <a:sym typeface="Calibri" panose="020F0502020204030204" charset="0"/>
              </a:defRPr>
            </a:lvl2pPr>
            <a:lvl3pPr marL="1143000" indent="-228600" eaLnBrk="0" hangingPunct="0">
              <a:spcBef>
                <a:spcPct val="20000"/>
              </a:spcBef>
              <a:buChar char="•"/>
              <a:defRPr sz="2400">
                <a:solidFill>
                  <a:schemeClr val="tx1"/>
                </a:solidFill>
                <a:latin typeface="Calibri" panose="020F0502020204030204" charset="0"/>
                <a:ea typeface="宋体" panose="02010600030101010101" pitchFamily="2" charset="-122"/>
                <a:sym typeface="Calibri" panose="020F0502020204030204" charset="0"/>
              </a:defRPr>
            </a:lvl3pPr>
            <a:lvl4pPr marL="1600200" indent="-228600" eaLnBrk="0" hangingPunct="0">
              <a:spcBef>
                <a:spcPct val="20000"/>
              </a:spcBef>
              <a:buChar char="–"/>
              <a:defRPr sz="2000">
                <a:solidFill>
                  <a:schemeClr val="tx1"/>
                </a:solidFill>
                <a:latin typeface="Calibri" panose="020F0502020204030204" charset="0"/>
                <a:ea typeface="宋体" panose="02010600030101010101" pitchFamily="2" charset="-122"/>
                <a:sym typeface="Calibri" panose="020F0502020204030204" charset="0"/>
              </a:defRPr>
            </a:lvl4pPr>
            <a:lvl5pPr marL="2057400" indent="-228600" eaLnBrk="0" hangingPunct="0">
              <a:spcBef>
                <a:spcPct val="20000"/>
              </a:spcBef>
              <a:buChar char="»"/>
              <a:defRPr sz="2000">
                <a:solidFill>
                  <a:schemeClr val="tx1"/>
                </a:solidFill>
                <a:latin typeface="Calibri" panose="020F0502020204030204" charset="0"/>
                <a:ea typeface="宋体" panose="02010600030101010101" pitchFamily="2"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ea typeface="宋体" panose="02010600030101010101" pitchFamily="2"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ea typeface="宋体" panose="02010600030101010101" pitchFamily="2"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ea typeface="宋体" panose="02010600030101010101" pitchFamily="2"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ea typeface="宋体" panose="02010600030101010101" pitchFamily="2" charset="-122"/>
                <a:sym typeface="Calibri" panose="020F0502020204030204" charset="0"/>
              </a:defRPr>
            </a:lvl9pPr>
          </a:lstStyle>
          <a:p>
            <a:pPr marL="0" marR="0" lvl="0" indent="0" algn="l" defTabSz="914400" rtl="0" eaLnBrk="1" fontAlgn="base" latinLnBrk="0" hangingPunct="1">
              <a:lnSpc>
                <a:spcPts val="3500"/>
              </a:lnSpc>
              <a:spcBef>
                <a:spcPct val="0"/>
              </a:spcBef>
              <a:spcAft>
                <a:spcPct val="0"/>
              </a:spcAft>
              <a:buClrTx/>
              <a:buSzTx/>
              <a:buFont typeface="Arial" panose="020B0604020202020204" pitchFamily="34" charset="0"/>
              <a:buNone/>
              <a:defRPr/>
            </a:pPr>
            <a:endParaRPr kumimoji="0" lang="zh-CN" b="1" i="0" u="none" strike="noStrike" kern="1200" cap="none" spc="0" normalizeH="0" baseline="0" noProof="0" dirty="0">
              <a:ln>
                <a:noFill/>
              </a:ln>
              <a:solidFill>
                <a:schemeClr val="tx1">
                  <a:lumMod val="50000"/>
                  <a:lumOff val="50000"/>
                </a:schemeClr>
              </a:solidFill>
              <a:effectLst/>
              <a:uLnTx/>
              <a:uFillTx/>
              <a:latin typeface="微软雅黑" panose="020B0503020204020204" charset="-122"/>
              <a:ea typeface="微软雅黑" panose="020B0503020204020204" charset="-122"/>
              <a:cs typeface="+mn-cs"/>
              <a:sym typeface="Calibri" panose="020F0502020204030204" charset="0"/>
            </a:endParaRPr>
          </a:p>
        </p:txBody>
      </p:sp>
      <p:sp>
        <p:nvSpPr>
          <p:cNvPr id="3" name="矩形 2"/>
          <p:cNvSpPr/>
          <p:nvPr/>
        </p:nvSpPr>
        <p:spPr>
          <a:xfrm>
            <a:off x="7103110" y="1543050"/>
            <a:ext cx="2045335" cy="1570990"/>
          </a:xfrm>
          <a:prstGeom prst="rect">
            <a:avLst/>
          </a:prstGeom>
          <a:noFill/>
          <a:ln>
            <a:solidFill>
              <a:schemeClr val="tx1"/>
            </a:solidFill>
            <a:prstDash val="sysDot"/>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7117080" y="4007485"/>
            <a:ext cx="2045335" cy="1570990"/>
          </a:xfrm>
          <a:prstGeom prst="rect">
            <a:avLst/>
          </a:prstGeom>
          <a:noFill/>
          <a:ln>
            <a:solidFill>
              <a:schemeClr val="tx1"/>
            </a:solidFill>
            <a:prstDash val="sysDot"/>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1511" name="直接连接符 2"/>
          <p:cNvCxnSpPr/>
          <p:nvPr/>
        </p:nvCxnSpPr>
        <p:spPr>
          <a:xfrm>
            <a:off x="6560496" y="1543050"/>
            <a:ext cx="0" cy="4057015"/>
          </a:xfrm>
          <a:prstGeom prst="line">
            <a:avLst/>
          </a:prstGeom>
          <a:ln w="41275" cap="flat" cmpd="sng">
            <a:solidFill>
              <a:schemeClr val="accent1">
                <a:lumMod val="50000"/>
                <a:alpha val="94000"/>
              </a:schemeClr>
            </a:solidFill>
            <a:prstDash val="sysDot"/>
            <a:headEnd type="none" w="med" len="med"/>
            <a:tailEnd type="none" w="med" len="med"/>
          </a:ln>
        </p:spPr>
      </p:cxnSp>
      <p:pic>
        <p:nvPicPr>
          <p:cNvPr id="11" name="图片 10">
            <a:extLst>
              <a:ext uri="{FF2B5EF4-FFF2-40B4-BE49-F238E27FC236}">
                <a16:creationId xmlns:a16="http://schemas.microsoft.com/office/drawing/2014/main" id="{99CF8577-79A4-4DDC-9338-EB08B31B606A}"/>
              </a:ext>
            </a:extLst>
          </p:cNvPr>
          <p:cNvPicPr>
            <a:picLocks noChangeAspect="1"/>
          </p:cNvPicPr>
          <p:nvPr/>
        </p:nvPicPr>
        <p:blipFill>
          <a:blip r:embed="rId3"/>
          <a:srcRect l="4103" t="6972" r="3906" b="10153"/>
          <a:stretch>
            <a:fillRect/>
          </a:stretch>
        </p:blipFill>
        <p:spPr>
          <a:xfrm>
            <a:off x="19780" y="119291"/>
            <a:ext cx="4212235" cy="859421"/>
          </a:xfrm>
          <a:prstGeom prst="rect">
            <a:avLst/>
          </a:prstGeom>
        </p:spPr>
      </p:pic>
      <p:sp>
        <p:nvSpPr>
          <p:cNvPr id="6" name="文本框 5">
            <a:extLst>
              <a:ext uri="{FF2B5EF4-FFF2-40B4-BE49-F238E27FC236}">
                <a16:creationId xmlns:a16="http://schemas.microsoft.com/office/drawing/2014/main" id="{CA36D8BC-86C0-4A01-B894-8A82981711EB}"/>
              </a:ext>
            </a:extLst>
          </p:cNvPr>
          <p:cNvSpPr txBox="1"/>
          <p:nvPr/>
        </p:nvSpPr>
        <p:spPr>
          <a:xfrm>
            <a:off x="1162358" y="3604432"/>
            <a:ext cx="4692502" cy="584775"/>
          </a:xfrm>
          <a:prstGeom prst="rect">
            <a:avLst/>
          </a:prstGeom>
          <a:noFill/>
        </p:spPr>
        <p:txBody>
          <a:bodyPr wrap="square" rtlCol="0">
            <a:spAutoFit/>
          </a:bodyPr>
          <a:lstStyle/>
          <a:p>
            <a:r>
              <a:rPr lang="zh-CN" altLang="en-US" sz="2800" dirty="0">
                <a:latin typeface="华文中宋" panose="02010600040101010101" pitchFamily="2" charset="-122"/>
                <a:ea typeface="华文中宋" panose="02010600040101010101" pitchFamily="2" charset="-122"/>
                <a:cs typeface="宋体" panose="02010600030101010101" pitchFamily="2" charset="-122"/>
              </a:rPr>
              <a:t>（</a:t>
            </a:r>
            <a:r>
              <a:rPr lang="zh-CN" altLang="zh-CN" sz="3200" b="1" dirty="0">
                <a:effectLst/>
                <a:latin typeface="楷体" panose="02010609060101010101" pitchFamily="49" charset="-122"/>
                <a:ea typeface="楷体" panose="02010609060101010101" pitchFamily="49" charset="-122"/>
                <a:cs typeface="宋体" panose="02010600030101010101" pitchFamily="2" charset="-122"/>
              </a:rPr>
              <a:t>短期培训和中长期培训</a:t>
            </a:r>
            <a:r>
              <a:rPr lang="zh-CN" altLang="en-US" sz="2800" dirty="0">
                <a:latin typeface="华文中宋" panose="02010600040101010101" pitchFamily="2" charset="-122"/>
                <a:ea typeface="华文中宋" panose="02010600040101010101" pitchFamily="2" charset="-122"/>
                <a:cs typeface="宋体" panose="02010600030101010101" pitchFamily="2" charset="-122"/>
              </a:rPr>
              <a:t>）</a:t>
            </a:r>
            <a:endParaRPr lang="zh-CN" altLang="en-US" sz="2800" dirty="0">
              <a:latin typeface="华文中宋" panose="02010600040101010101" pitchFamily="2" charset="-122"/>
              <a:ea typeface="华文中宋" panose="02010600040101010101" pitchFamily="2" charset="-122"/>
            </a:endParaRPr>
          </a:p>
        </p:txBody>
      </p:sp>
      <p:sp>
        <p:nvSpPr>
          <p:cNvPr id="12" name="TextBox 10"/>
          <p:cNvSpPr txBox="1">
            <a:spLocks noChangeArrowheads="1"/>
          </p:cNvSpPr>
          <p:nvPr/>
        </p:nvSpPr>
        <p:spPr bwMode="auto">
          <a:xfrm>
            <a:off x="7387278" y="1846657"/>
            <a:ext cx="2303780" cy="988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Calibri" panose="020F0502020204030204" charset="0"/>
                <a:ea typeface="宋体" panose="02010600030101010101" pitchFamily="2" charset="-122"/>
                <a:sym typeface="Calibri" panose="020F0502020204030204" charset="0"/>
              </a:defRPr>
            </a:lvl1pPr>
            <a:lvl2pPr marL="742950" indent="-285750" eaLnBrk="0" hangingPunct="0">
              <a:spcBef>
                <a:spcPct val="20000"/>
              </a:spcBef>
              <a:buChar char="–"/>
              <a:defRPr sz="2800">
                <a:solidFill>
                  <a:schemeClr val="tx1"/>
                </a:solidFill>
                <a:latin typeface="Calibri" panose="020F0502020204030204" charset="0"/>
                <a:ea typeface="宋体" panose="02010600030101010101" pitchFamily="2" charset="-122"/>
                <a:sym typeface="Calibri" panose="020F0502020204030204" charset="0"/>
              </a:defRPr>
            </a:lvl2pPr>
            <a:lvl3pPr marL="1143000" indent="-228600" eaLnBrk="0" hangingPunct="0">
              <a:spcBef>
                <a:spcPct val="20000"/>
              </a:spcBef>
              <a:buChar char="•"/>
              <a:defRPr sz="2400">
                <a:solidFill>
                  <a:schemeClr val="tx1"/>
                </a:solidFill>
                <a:latin typeface="Calibri" panose="020F0502020204030204" charset="0"/>
                <a:ea typeface="宋体" panose="02010600030101010101" pitchFamily="2" charset="-122"/>
                <a:sym typeface="Calibri" panose="020F0502020204030204" charset="0"/>
              </a:defRPr>
            </a:lvl3pPr>
            <a:lvl4pPr marL="1600200" indent="-228600" eaLnBrk="0" hangingPunct="0">
              <a:spcBef>
                <a:spcPct val="20000"/>
              </a:spcBef>
              <a:buChar char="–"/>
              <a:defRPr sz="2000">
                <a:solidFill>
                  <a:schemeClr val="tx1"/>
                </a:solidFill>
                <a:latin typeface="Calibri" panose="020F0502020204030204" charset="0"/>
                <a:ea typeface="宋体" panose="02010600030101010101" pitchFamily="2" charset="-122"/>
                <a:sym typeface="Calibri" panose="020F0502020204030204" charset="0"/>
              </a:defRPr>
            </a:lvl4pPr>
            <a:lvl5pPr marL="2057400" indent="-228600" eaLnBrk="0" hangingPunct="0">
              <a:spcBef>
                <a:spcPct val="20000"/>
              </a:spcBef>
              <a:buChar char="»"/>
              <a:defRPr sz="2000">
                <a:solidFill>
                  <a:schemeClr val="tx1"/>
                </a:solidFill>
                <a:latin typeface="Calibri" panose="020F0502020204030204" charset="0"/>
                <a:ea typeface="宋体" panose="02010600030101010101" pitchFamily="2"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ea typeface="宋体" panose="02010600030101010101" pitchFamily="2"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ea typeface="宋体" panose="02010600030101010101" pitchFamily="2"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ea typeface="宋体" panose="02010600030101010101" pitchFamily="2"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ea typeface="宋体" panose="02010600030101010101" pitchFamily="2" charset="-122"/>
                <a:sym typeface="Calibri" panose="020F0502020204030204" charset="0"/>
              </a:defRPr>
            </a:lvl9pPr>
          </a:lstStyle>
          <a:p>
            <a:pPr marL="0" marR="0" lvl="0" indent="0" algn="l" defTabSz="914400" rtl="0" eaLnBrk="1" fontAlgn="base" latinLnBrk="0" hangingPunct="1">
              <a:lnSpc>
                <a:spcPts val="3500"/>
              </a:lnSpc>
              <a:spcBef>
                <a:spcPct val="0"/>
              </a:spcBef>
              <a:spcAft>
                <a:spcPct val="0"/>
              </a:spcAft>
              <a:buClrTx/>
              <a:buSzTx/>
              <a:buFont typeface="Arial" panose="020B0604020202020204" pitchFamily="34" charset="0"/>
              <a:buNone/>
              <a:defRPr/>
            </a:pPr>
            <a:r>
              <a:rPr kumimoji="0" lang="zh-CN" b="1" i="0" u="none" strike="noStrike" kern="1200" cap="none" spc="0" normalizeH="0" baseline="0" noProof="0" dirty="0">
                <a:ln>
                  <a:noFill/>
                </a:ln>
                <a:solidFill>
                  <a:schemeClr val="tx1">
                    <a:lumMod val="50000"/>
                    <a:lumOff val="50000"/>
                  </a:schemeClr>
                </a:solidFill>
                <a:effectLst/>
                <a:uLnTx/>
                <a:uFillTx/>
                <a:latin typeface="微软雅黑" panose="020B0503020204020204" charset="-122"/>
                <a:ea typeface="微软雅黑" panose="020B0503020204020204" charset="-122"/>
                <a:cs typeface="+mn-cs"/>
                <a:sym typeface="Calibri" panose="020F0502020204030204" charset="0"/>
              </a:rPr>
              <a:t>高层次</a:t>
            </a:r>
          </a:p>
          <a:p>
            <a:pPr marL="0" marR="0" lvl="0" indent="0" algn="l" defTabSz="914400" rtl="0" eaLnBrk="1" fontAlgn="base" latinLnBrk="0" hangingPunct="1">
              <a:lnSpc>
                <a:spcPts val="3500"/>
              </a:lnSpc>
              <a:spcBef>
                <a:spcPct val="0"/>
              </a:spcBef>
              <a:spcAft>
                <a:spcPct val="0"/>
              </a:spcAft>
              <a:buClrTx/>
              <a:buSzTx/>
              <a:buFont typeface="Arial" panose="020B0604020202020204" pitchFamily="34" charset="0"/>
              <a:buNone/>
              <a:defRPr/>
            </a:pPr>
            <a:r>
              <a:rPr kumimoji="0" lang="zh-CN" b="1" i="0" u="none" strike="noStrike" kern="1200" cap="none" spc="0" normalizeH="0" baseline="0" noProof="0" dirty="0">
                <a:ln>
                  <a:noFill/>
                </a:ln>
                <a:solidFill>
                  <a:schemeClr val="tx1">
                    <a:lumMod val="50000"/>
                    <a:lumOff val="50000"/>
                  </a:schemeClr>
                </a:solidFill>
                <a:effectLst/>
                <a:uLnTx/>
                <a:uFillTx/>
                <a:latin typeface="微软雅黑" panose="020B0503020204020204" charset="-122"/>
                <a:ea typeface="微软雅黑" panose="020B0503020204020204" charset="-122"/>
                <a:cs typeface="+mn-cs"/>
                <a:sym typeface="Calibri" panose="020F0502020204030204" charset="0"/>
              </a:rPr>
              <a:t>小批量</a:t>
            </a:r>
          </a:p>
        </p:txBody>
      </p:sp>
      <p:cxnSp>
        <p:nvCxnSpPr>
          <p:cNvPr id="13" name="直接连接符 12"/>
          <p:cNvCxnSpPr/>
          <p:nvPr/>
        </p:nvCxnSpPr>
        <p:spPr>
          <a:xfrm>
            <a:off x="139700" y="897255"/>
            <a:ext cx="11899265" cy="0"/>
          </a:xfrm>
          <a:prstGeom prst="line">
            <a:avLst/>
          </a:prstGeom>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40758916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custDataLst>
              <p:tags r:id="rId2"/>
            </p:custDataLst>
          </p:nvPr>
        </p:nvSpPr>
        <p:spPr>
          <a:xfrm>
            <a:off x="0" y="10886"/>
            <a:ext cx="12192000" cy="6858000"/>
          </a:xfrm>
          <a:prstGeom prst="rect">
            <a:avLst/>
          </a:prstGeom>
          <a:pattFill prst="dotGrid">
            <a:fgClr>
              <a:schemeClr val="bg2">
                <a:lumMod val="7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 name="任意多边形: 形状 7"/>
          <p:cNvSpPr/>
          <p:nvPr>
            <p:custDataLst>
              <p:tags r:id="rId3"/>
            </p:custDataLst>
          </p:nvPr>
        </p:nvSpPr>
        <p:spPr>
          <a:xfrm>
            <a:off x="-133350" y="-105410"/>
            <a:ext cx="7714968" cy="6858000"/>
          </a:xfrm>
          <a:custGeom>
            <a:avLst/>
            <a:gdLst>
              <a:gd name="connsiteX0" fmla="*/ 1736336 w 7714968"/>
              <a:gd name="connsiteY0" fmla="*/ 0 h 6858000"/>
              <a:gd name="connsiteX1" fmla="*/ 5645816 w 7714968"/>
              <a:gd name="connsiteY1" fmla="*/ 0 h 6858000"/>
              <a:gd name="connsiteX2" fmla="*/ 5839302 w 7714968"/>
              <a:gd name="connsiteY2" fmla="*/ 113594 h 6858000"/>
              <a:gd name="connsiteX3" fmla="*/ 7714968 w 7714968"/>
              <a:gd name="connsiteY3" fmla="*/ 3516874 h 6858000"/>
              <a:gd name="connsiteX4" fmla="*/ 5940720 w 7714968"/>
              <a:gd name="connsiteY4" fmla="*/ 6853836 h 6858000"/>
              <a:gd name="connsiteX5" fmla="*/ 5934226 w 7714968"/>
              <a:gd name="connsiteY5" fmla="*/ 6858000 h 6858000"/>
              <a:gd name="connsiteX6" fmla="*/ 1447412 w 7714968"/>
              <a:gd name="connsiteY6" fmla="*/ 6858000 h 6858000"/>
              <a:gd name="connsiteX7" fmla="*/ 1440740 w 7714968"/>
              <a:gd name="connsiteY7" fmla="*/ 6853836 h 6858000"/>
              <a:gd name="connsiteX8" fmla="*/ 106742 w 7714968"/>
              <a:gd name="connsiteY8" fmla="*/ 5348915 h 6858000"/>
              <a:gd name="connsiteX9" fmla="*/ 0 w 7714968"/>
              <a:gd name="connsiteY9" fmla="*/ 5120268 h 6858000"/>
              <a:gd name="connsiteX10" fmla="*/ 0 w 7714968"/>
              <a:gd name="connsiteY10" fmla="*/ 1910728 h 6858000"/>
              <a:gd name="connsiteX11" fmla="*/ 2094 w 7714968"/>
              <a:gd name="connsiteY11" fmla="*/ 1905464 h 6858000"/>
              <a:gd name="connsiteX12" fmla="*/ 1486117 w 7714968"/>
              <a:gd name="connsiteY12" fmla="*/ 1497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714968" h="6858000">
                <a:moveTo>
                  <a:pt x="1736336" y="0"/>
                </a:moveTo>
                <a:lnTo>
                  <a:pt x="5645816" y="0"/>
                </a:lnTo>
                <a:lnTo>
                  <a:pt x="5839302" y="113594"/>
                </a:lnTo>
                <a:cubicBezTo>
                  <a:pt x="6966500" y="826715"/>
                  <a:pt x="7714968" y="2084387"/>
                  <a:pt x="7714968" y="3516874"/>
                </a:cubicBezTo>
                <a:cubicBezTo>
                  <a:pt x="7714968" y="4905952"/>
                  <a:pt x="7011174" y="6130651"/>
                  <a:pt x="5940720" y="6853836"/>
                </a:cubicBezTo>
                <a:lnTo>
                  <a:pt x="5934226" y="6858000"/>
                </a:lnTo>
                <a:lnTo>
                  <a:pt x="1447412" y="6858000"/>
                </a:lnTo>
                <a:lnTo>
                  <a:pt x="1440740" y="6853836"/>
                </a:lnTo>
                <a:cubicBezTo>
                  <a:pt x="878752" y="6474164"/>
                  <a:pt x="417824" y="5956262"/>
                  <a:pt x="106742" y="5348915"/>
                </a:cubicBezTo>
                <a:lnTo>
                  <a:pt x="0" y="5120268"/>
                </a:lnTo>
                <a:lnTo>
                  <a:pt x="0" y="1910728"/>
                </a:lnTo>
                <a:lnTo>
                  <a:pt x="2094" y="1905464"/>
                </a:lnTo>
                <a:cubicBezTo>
                  <a:pt x="316870" y="1185936"/>
                  <a:pt x="836008" y="576218"/>
                  <a:pt x="1486117" y="149702"/>
                </a:cubicBezTo>
                <a:close/>
              </a:path>
            </a:pathLst>
          </a:custGeom>
          <a:solidFill>
            <a:schemeClr val="bg1">
              <a:lumMod val="85000"/>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任意多边形: 形状 8"/>
          <p:cNvSpPr/>
          <p:nvPr>
            <p:custDataLst>
              <p:tags r:id="rId4"/>
            </p:custDataLst>
          </p:nvPr>
        </p:nvSpPr>
        <p:spPr>
          <a:xfrm>
            <a:off x="185088" y="0"/>
            <a:ext cx="7313692" cy="6858000"/>
          </a:xfrm>
          <a:custGeom>
            <a:avLst/>
            <a:gdLst>
              <a:gd name="connsiteX0" fmla="*/ 2390577 w 7313692"/>
              <a:gd name="connsiteY0" fmla="*/ 0 h 6858000"/>
              <a:gd name="connsiteX1" fmla="*/ 4923117 w 7313692"/>
              <a:gd name="connsiteY1" fmla="*/ 0 h 6858000"/>
              <a:gd name="connsiteX2" fmla="*/ 5141490 w 7313692"/>
              <a:gd name="connsiteY2" fmla="*/ 86476 h 6858000"/>
              <a:gd name="connsiteX3" fmla="*/ 7313692 w 7313692"/>
              <a:gd name="connsiteY3" fmla="*/ 3429383 h 6858000"/>
              <a:gd name="connsiteX4" fmla="*/ 5141490 w 7313692"/>
              <a:gd name="connsiteY4" fmla="*/ 6772292 h 6858000"/>
              <a:gd name="connsiteX5" fmla="*/ 4925055 w 7313692"/>
              <a:gd name="connsiteY5" fmla="*/ 6858000 h 6858000"/>
              <a:gd name="connsiteX6" fmla="*/ 2388638 w 7313692"/>
              <a:gd name="connsiteY6" fmla="*/ 6858000 h 6858000"/>
              <a:gd name="connsiteX7" fmla="*/ 2172202 w 7313692"/>
              <a:gd name="connsiteY7" fmla="*/ 6772292 h 6858000"/>
              <a:gd name="connsiteX8" fmla="*/ 0 w 7313692"/>
              <a:gd name="connsiteY8" fmla="*/ 3429383 h 6858000"/>
              <a:gd name="connsiteX9" fmla="*/ 2172202 w 7313692"/>
              <a:gd name="connsiteY9" fmla="*/ 8647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313692" h="6858000">
                <a:moveTo>
                  <a:pt x="2390577" y="0"/>
                </a:moveTo>
                <a:lnTo>
                  <a:pt x="4923117" y="0"/>
                </a:lnTo>
                <a:lnTo>
                  <a:pt x="5141490" y="86476"/>
                </a:lnTo>
                <a:cubicBezTo>
                  <a:pt x="6421307" y="655715"/>
                  <a:pt x="7313692" y="1938335"/>
                  <a:pt x="7313692" y="3429383"/>
                </a:cubicBezTo>
                <a:cubicBezTo>
                  <a:pt x="7313692" y="4920432"/>
                  <a:pt x="6421308" y="6203052"/>
                  <a:pt x="5141490" y="6772292"/>
                </a:cubicBezTo>
                <a:lnTo>
                  <a:pt x="4925055" y="6858000"/>
                </a:lnTo>
                <a:lnTo>
                  <a:pt x="2388638" y="6858000"/>
                </a:lnTo>
                <a:lnTo>
                  <a:pt x="2172202" y="6772292"/>
                </a:lnTo>
                <a:cubicBezTo>
                  <a:pt x="892385" y="6203052"/>
                  <a:pt x="0" y="4920432"/>
                  <a:pt x="0" y="3429383"/>
                </a:cubicBezTo>
                <a:cubicBezTo>
                  <a:pt x="0" y="1938335"/>
                  <a:pt x="892385" y="655715"/>
                  <a:pt x="2172202" y="86476"/>
                </a:cubicBezTo>
                <a:close/>
              </a:path>
            </a:pathLst>
          </a:custGeom>
          <a:solidFill>
            <a:schemeClr val="bg1">
              <a:lumMod val="85000"/>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形状 9"/>
          <p:cNvSpPr/>
          <p:nvPr>
            <p:custDataLst>
              <p:tags r:id="rId5"/>
            </p:custDataLst>
          </p:nvPr>
        </p:nvSpPr>
        <p:spPr>
          <a:xfrm>
            <a:off x="8883565" y="5421536"/>
            <a:ext cx="3308435" cy="1436465"/>
          </a:xfrm>
          <a:custGeom>
            <a:avLst/>
            <a:gdLst>
              <a:gd name="connsiteX0" fmla="*/ 2072311 w 3308435"/>
              <a:gd name="connsiteY0" fmla="*/ 0 h 1436465"/>
              <a:gd name="connsiteX1" fmla="*/ 3175387 w 3308435"/>
              <a:gd name="connsiteY1" fmla="*/ 293607 h 1436465"/>
              <a:gd name="connsiteX2" fmla="*/ 3308435 w 3308435"/>
              <a:gd name="connsiteY2" fmla="*/ 376655 h 1436465"/>
              <a:gd name="connsiteX3" fmla="*/ 3308435 w 3308435"/>
              <a:gd name="connsiteY3" fmla="*/ 1436465 h 1436465"/>
              <a:gd name="connsiteX4" fmla="*/ 0 w 3308435"/>
              <a:gd name="connsiteY4" fmla="*/ 1436465 h 1436465"/>
              <a:gd name="connsiteX5" fmla="*/ 30369 w 3308435"/>
              <a:gd name="connsiteY5" fmla="*/ 1353490 h 1436465"/>
              <a:gd name="connsiteX6" fmla="*/ 2072311 w 3308435"/>
              <a:gd name="connsiteY6" fmla="*/ 0 h 1436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08435" h="1436465">
                <a:moveTo>
                  <a:pt x="2072311" y="0"/>
                </a:moveTo>
                <a:cubicBezTo>
                  <a:pt x="2473908" y="0"/>
                  <a:pt x="2850555" y="106824"/>
                  <a:pt x="3175387" y="293607"/>
                </a:cubicBezTo>
                <a:lnTo>
                  <a:pt x="3308435" y="376655"/>
                </a:lnTo>
                <a:lnTo>
                  <a:pt x="3308435" y="1436465"/>
                </a:lnTo>
                <a:lnTo>
                  <a:pt x="0" y="1436465"/>
                </a:lnTo>
                <a:lnTo>
                  <a:pt x="30369" y="1353490"/>
                </a:lnTo>
                <a:cubicBezTo>
                  <a:pt x="366790" y="558101"/>
                  <a:pt x="1154375" y="0"/>
                  <a:pt x="2072311" y="0"/>
                </a:cubicBezTo>
                <a:close/>
              </a:path>
            </a:pathLst>
          </a:custGeom>
          <a:solidFill>
            <a:schemeClr val="accent2">
              <a:lumMod val="40000"/>
              <a:lumOff val="60000"/>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custDataLst>
              <p:tags r:id="rId6"/>
            </p:custDataLst>
          </p:nvPr>
        </p:nvSpPr>
        <p:spPr>
          <a:xfrm>
            <a:off x="449346" y="32656"/>
            <a:ext cx="6785176" cy="6785176"/>
          </a:xfrm>
          <a:prstGeom prst="ellipse">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3" name="TextBox 7"/>
          <p:cNvSpPr txBox="1"/>
          <p:nvPr/>
        </p:nvSpPr>
        <p:spPr>
          <a:xfrm>
            <a:off x="2187490" y="2815781"/>
            <a:ext cx="7231380" cy="3323987"/>
          </a:xfrm>
          <a:prstGeom prst="rect">
            <a:avLst/>
          </a:prstGeom>
          <a:noFill/>
        </p:spPr>
        <p:txBody>
          <a:bodyPr wrap="square" rtlCol="0">
            <a:spAutoFit/>
          </a:bodyPr>
          <a:lstStyle/>
          <a:p>
            <a:pPr lvl="1" fontAlgn="auto">
              <a:lnSpc>
                <a:spcPts val="3500"/>
              </a:lnSpc>
              <a:buSzPct val="70000"/>
              <a:buFont typeface="Wingdings" panose="05000000000000000000" charset="0"/>
              <a:buChar char=""/>
            </a:pPr>
            <a:endParaRPr lang="zh-CN" altLang="zh-CN" sz="2400" b="1" dirty="0">
              <a:latin typeface="微软雅黑" panose="020B0503020204020204" charset="-122"/>
              <a:ea typeface="微软雅黑" panose="020B0503020204020204" charset="-122"/>
              <a:cs typeface="微软雅黑" panose="020B0503020204020204" charset="-122"/>
            </a:endParaRPr>
          </a:p>
          <a:p>
            <a:pPr indent="0" fontAlgn="auto">
              <a:lnSpc>
                <a:spcPts val="5500"/>
              </a:lnSpc>
              <a:buSzPct val="70000"/>
              <a:buFont typeface="Wingdings" panose="05000000000000000000" charset="0"/>
              <a:buNone/>
            </a:pPr>
            <a:r>
              <a:rPr lang="zh-CN" altLang="en-US" sz="4000" b="1" dirty="0">
                <a:solidFill>
                  <a:srgbClr val="C00000"/>
                </a:solidFill>
                <a:latin typeface="华文中宋" panose="02010600040101010101" charset="-122"/>
                <a:ea typeface="华文中宋" panose="02010600040101010101" charset="-122"/>
                <a:sym typeface="+mn-ea"/>
              </a:rPr>
              <a:t>三项任务</a:t>
            </a:r>
          </a:p>
          <a:p>
            <a:pPr fontAlgn="auto">
              <a:lnSpc>
                <a:spcPts val="5000"/>
              </a:lnSpc>
              <a:spcBef>
                <a:spcPts val="1200"/>
              </a:spcBef>
              <a:buSzPct val="70000"/>
            </a:pPr>
            <a:r>
              <a:rPr lang="en-US" altLang="zh-CN" sz="2800" dirty="0">
                <a:latin typeface="黑体" panose="02010609060101010101" pitchFamily="49" charset="-122"/>
                <a:ea typeface="黑体" panose="02010609060101010101" pitchFamily="49" charset="-122"/>
                <a:cs typeface="微软雅黑" panose="020B0503020204020204" charset="-122"/>
                <a:sym typeface="+mn-ea"/>
              </a:rPr>
              <a:t>1.</a:t>
            </a:r>
            <a:r>
              <a:rPr lang="zh-CN" altLang="zh-CN" sz="2800" dirty="0">
                <a:latin typeface="黑体" panose="02010609060101010101" pitchFamily="49" charset="-122"/>
                <a:ea typeface="黑体" panose="02010609060101010101" pitchFamily="49" charset="-122"/>
                <a:cs typeface="微软雅黑" panose="020B0503020204020204" charset="-122"/>
                <a:sym typeface="+mn-ea"/>
              </a:rPr>
              <a:t>繁荣艺术创作</a:t>
            </a:r>
            <a:endParaRPr lang="zh-CN" altLang="zh-CN" sz="2800" dirty="0">
              <a:latin typeface="黑体" panose="02010609060101010101" pitchFamily="49" charset="-122"/>
              <a:ea typeface="黑体" panose="02010609060101010101" pitchFamily="49" charset="-122"/>
              <a:cs typeface="微软雅黑" panose="020B0503020204020204" charset="-122"/>
            </a:endParaRPr>
          </a:p>
          <a:p>
            <a:pPr fontAlgn="auto">
              <a:lnSpc>
                <a:spcPts val="5000"/>
              </a:lnSpc>
              <a:buSzPct val="70000"/>
            </a:pPr>
            <a:r>
              <a:rPr lang="en-US" altLang="zh-CN" sz="2800" dirty="0">
                <a:latin typeface="黑体" panose="02010609060101010101" pitchFamily="49" charset="-122"/>
                <a:ea typeface="黑体" panose="02010609060101010101" pitchFamily="49" charset="-122"/>
                <a:cs typeface="微软雅黑" panose="020B0503020204020204" charset="-122"/>
                <a:sym typeface="+mn-ea"/>
              </a:rPr>
              <a:t>2.</a:t>
            </a:r>
            <a:r>
              <a:rPr lang="zh-CN" altLang="zh-CN" sz="2800" dirty="0">
                <a:latin typeface="黑体" panose="02010609060101010101" pitchFamily="49" charset="-122"/>
                <a:ea typeface="黑体" panose="02010609060101010101" pitchFamily="49" charset="-122"/>
                <a:cs typeface="微软雅黑" panose="020B0503020204020204" charset="-122"/>
                <a:sym typeface="+mn-ea"/>
              </a:rPr>
              <a:t>打造和推广精品力作</a:t>
            </a:r>
            <a:endParaRPr lang="en-US" altLang="zh-CN" sz="2800" dirty="0">
              <a:latin typeface="黑体" panose="02010609060101010101" pitchFamily="49" charset="-122"/>
              <a:ea typeface="黑体" panose="02010609060101010101" pitchFamily="49" charset="-122"/>
              <a:cs typeface="微软雅黑" panose="020B0503020204020204" charset="-122"/>
            </a:endParaRPr>
          </a:p>
          <a:p>
            <a:pPr fontAlgn="auto">
              <a:lnSpc>
                <a:spcPts val="5000"/>
              </a:lnSpc>
              <a:buSzPct val="70000"/>
            </a:pPr>
            <a:r>
              <a:rPr lang="en-US" altLang="zh-CN" sz="2800" dirty="0">
                <a:latin typeface="黑体" panose="02010609060101010101" pitchFamily="49" charset="-122"/>
                <a:ea typeface="黑体" panose="02010609060101010101" pitchFamily="49" charset="-122"/>
                <a:cs typeface="微软雅黑" panose="020B0503020204020204" charset="-122"/>
                <a:sym typeface="+mn-ea"/>
              </a:rPr>
              <a:t>3.</a:t>
            </a:r>
            <a:r>
              <a:rPr lang="zh-CN" altLang="zh-CN" sz="2800" dirty="0">
                <a:latin typeface="黑体" panose="02010609060101010101" pitchFamily="49" charset="-122"/>
                <a:ea typeface="黑体" panose="02010609060101010101" pitchFamily="49" charset="-122"/>
                <a:cs typeface="微软雅黑" panose="020B0503020204020204" charset="-122"/>
                <a:sym typeface="+mn-ea"/>
              </a:rPr>
              <a:t>培养艺术人才</a:t>
            </a:r>
            <a:endParaRPr lang="en-US" altLang="zh-CN" sz="2800" dirty="0">
              <a:latin typeface="黑体" panose="02010609060101010101" pitchFamily="49" charset="-122"/>
              <a:ea typeface="黑体" panose="02010609060101010101" pitchFamily="49" charset="-122"/>
            </a:endParaRPr>
          </a:p>
        </p:txBody>
      </p:sp>
      <p:sp>
        <p:nvSpPr>
          <p:cNvPr id="15" name="TextBox 14"/>
          <p:cNvSpPr txBox="1"/>
          <p:nvPr/>
        </p:nvSpPr>
        <p:spPr>
          <a:xfrm>
            <a:off x="5271135" y="4594225"/>
            <a:ext cx="4916170" cy="1245235"/>
          </a:xfrm>
          <a:prstGeom prst="rect">
            <a:avLst/>
          </a:prstGeom>
          <a:noFill/>
        </p:spPr>
        <p:txBody>
          <a:bodyPr wrap="square" rtlCol="0">
            <a:spAutoFit/>
          </a:bodyPr>
          <a:lstStyle/>
          <a:p>
            <a:pPr indent="0" fontAlgn="auto">
              <a:lnSpc>
                <a:spcPts val="3500"/>
              </a:lnSpc>
              <a:buSzPct val="70000"/>
              <a:buFont typeface="Wingdings" panose="05000000000000000000" charset="0"/>
              <a:buNone/>
            </a:pPr>
            <a:endParaRPr lang="en-US" altLang="zh-CN" sz="2400" b="1" dirty="0">
              <a:latin typeface="华文中宋" panose="02010600040101010101" charset="-122"/>
              <a:ea typeface="华文中宋" panose="02010600040101010101" charset="-122"/>
            </a:endParaRPr>
          </a:p>
          <a:p>
            <a:pPr fontAlgn="auto">
              <a:lnSpc>
                <a:spcPts val="5500"/>
              </a:lnSpc>
              <a:buSzPct val="70000"/>
            </a:pPr>
            <a:r>
              <a:rPr lang="en-US" altLang="zh-CN" sz="2800" dirty="0">
                <a:latin typeface="华文中宋" panose="02010600040101010101" charset="-122"/>
                <a:ea typeface="华文中宋" panose="02010600040101010101" charset="-122"/>
                <a:cs typeface="华文中宋" panose="02010600040101010101" charset="-122"/>
              </a:rPr>
              <a:t> </a:t>
            </a:r>
            <a:r>
              <a:rPr lang="en-US" altLang="zh-CN" sz="2400" b="1" dirty="0">
                <a:latin typeface="微软雅黑" panose="020B0503020204020204" charset="-122"/>
                <a:ea typeface="微软雅黑" panose="020B0503020204020204" charset="-122"/>
                <a:cs typeface="微软雅黑" panose="020B0503020204020204" charset="-122"/>
              </a:rPr>
              <a:t>  </a:t>
            </a:r>
            <a:endParaRPr lang="zh-CN" altLang="zh-CN" sz="2400" b="1" dirty="0">
              <a:latin typeface="微软雅黑" panose="020B0503020204020204" charset="-122"/>
              <a:ea typeface="微软雅黑" panose="020B0503020204020204" charset="-122"/>
              <a:cs typeface="微软雅黑" panose="020B0503020204020204" charset="-122"/>
            </a:endParaRPr>
          </a:p>
        </p:txBody>
      </p:sp>
      <p:cxnSp>
        <p:nvCxnSpPr>
          <p:cNvPr id="5" name="直接连接符 4"/>
          <p:cNvCxnSpPr/>
          <p:nvPr/>
        </p:nvCxnSpPr>
        <p:spPr>
          <a:xfrm>
            <a:off x="139700" y="897255"/>
            <a:ext cx="11899265" cy="0"/>
          </a:xfrm>
          <a:prstGeom prst="line">
            <a:avLst/>
          </a:prstGeom>
          <a:ln>
            <a:solidFill>
              <a:srgbClr val="E40017"/>
            </a:solidFill>
          </a:ln>
        </p:spPr>
        <p:style>
          <a:lnRef idx="1">
            <a:schemeClr val="accent2"/>
          </a:lnRef>
          <a:fillRef idx="0">
            <a:schemeClr val="accent2"/>
          </a:fillRef>
          <a:effectRef idx="0">
            <a:schemeClr val="accent2"/>
          </a:effectRef>
          <a:fontRef idx="minor">
            <a:schemeClr val="tx1"/>
          </a:fontRef>
        </p:style>
      </p:cxnSp>
      <p:sp>
        <p:nvSpPr>
          <p:cNvPr id="2" name="文本框 1"/>
          <p:cNvSpPr txBox="1"/>
          <p:nvPr/>
        </p:nvSpPr>
        <p:spPr>
          <a:xfrm>
            <a:off x="2187490" y="1394439"/>
            <a:ext cx="6696075" cy="2169825"/>
          </a:xfrm>
          <a:prstGeom prst="rect">
            <a:avLst/>
          </a:prstGeom>
          <a:noFill/>
        </p:spPr>
        <p:txBody>
          <a:bodyPr wrap="square" rtlCol="0">
            <a:spAutoFit/>
          </a:bodyPr>
          <a:lstStyle/>
          <a:p>
            <a:pPr indent="0">
              <a:lnSpc>
                <a:spcPts val="5000"/>
              </a:lnSpc>
              <a:buFont typeface="Wingdings" panose="05000000000000000000" charset="0"/>
              <a:buNone/>
            </a:pPr>
            <a:r>
              <a:rPr lang="zh-CN" altLang="en-US" sz="4000" b="1" dirty="0">
                <a:solidFill>
                  <a:srgbClr val="C00000"/>
                </a:solidFill>
                <a:latin typeface="华文中宋" panose="02010600040101010101" charset="-122"/>
                <a:ea typeface="华文中宋" panose="02010600040101010101" charset="-122"/>
                <a:sym typeface="+mn-ea"/>
              </a:rPr>
              <a:t>一个宗旨</a:t>
            </a:r>
            <a:r>
              <a:rPr lang="zh-CN" altLang="en-US" sz="2400" b="1" dirty="0">
                <a:solidFill>
                  <a:srgbClr val="E40017"/>
                </a:solidFill>
                <a:latin typeface="华文中宋" panose="02010600040101010101" charset="-122"/>
                <a:ea typeface="华文中宋" panose="02010600040101010101" charset="-122"/>
                <a:sym typeface="+mn-ea"/>
              </a:rPr>
              <a:t> </a:t>
            </a:r>
          </a:p>
          <a:p>
            <a:pPr indent="0" fontAlgn="auto">
              <a:lnSpc>
                <a:spcPts val="5000"/>
              </a:lnSpc>
              <a:spcBef>
                <a:spcPts val="1200"/>
              </a:spcBef>
              <a:buFont typeface="Wingdings" panose="05000000000000000000" charset="0"/>
              <a:buNone/>
            </a:pPr>
            <a:r>
              <a:rPr lang="zh-CN" altLang="zh-CN" sz="2800" dirty="0" smtClean="0">
                <a:latin typeface="黑体" panose="02010609060101010101" pitchFamily="49" charset="-122"/>
                <a:ea typeface="黑体" panose="02010609060101010101" pitchFamily="49" charset="-122"/>
                <a:cs typeface="微软雅黑" panose="020B0503020204020204" charset="-122"/>
                <a:sym typeface="+mn-ea"/>
              </a:rPr>
              <a:t>推进</a:t>
            </a:r>
            <a:r>
              <a:rPr lang="zh-CN" altLang="zh-CN" sz="2800" dirty="0">
                <a:latin typeface="黑体" panose="02010609060101010101" pitchFamily="49" charset="-122"/>
                <a:ea typeface="黑体" panose="02010609060101010101" pitchFamily="49" charset="-122"/>
                <a:cs typeface="微软雅黑" panose="020B0503020204020204" charset="-122"/>
                <a:sym typeface="+mn-ea"/>
              </a:rPr>
              <a:t>国家艺术事业健康发展</a:t>
            </a:r>
            <a:endParaRPr lang="en-US" altLang="zh-CN" sz="2800" dirty="0">
              <a:solidFill>
                <a:srgbClr val="E40017"/>
              </a:solidFill>
              <a:latin typeface="黑体" panose="02010609060101010101" pitchFamily="49" charset="-122"/>
              <a:ea typeface="黑体" panose="02010609060101010101" pitchFamily="49" charset="-122"/>
              <a:sym typeface="+mn-ea"/>
            </a:endParaRPr>
          </a:p>
          <a:p>
            <a:pPr>
              <a:lnSpc>
                <a:spcPts val="5000"/>
              </a:lnSpc>
            </a:pPr>
            <a:endParaRPr lang="zh-CN" altLang="en-US" sz="2000" b="1" dirty="0"/>
          </a:p>
        </p:txBody>
      </p:sp>
      <p:pic>
        <p:nvPicPr>
          <p:cNvPr id="12" name="图片 11">
            <a:extLst>
              <a:ext uri="{FF2B5EF4-FFF2-40B4-BE49-F238E27FC236}">
                <a16:creationId xmlns:a16="http://schemas.microsoft.com/office/drawing/2014/main" id="{6688EF13-D1F7-43E4-8561-CEF5BE88185A}"/>
              </a:ext>
            </a:extLst>
          </p:cNvPr>
          <p:cNvPicPr>
            <a:picLocks noChangeAspect="1"/>
          </p:cNvPicPr>
          <p:nvPr/>
        </p:nvPicPr>
        <p:blipFill>
          <a:blip r:embed="rId9"/>
          <a:srcRect l="4103" t="6972" r="3906" b="10153"/>
          <a:stretch>
            <a:fillRect/>
          </a:stretch>
        </p:blipFill>
        <p:spPr>
          <a:xfrm>
            <a:off x="19780" y="119291"/>
            <a:ext cx="4212235" cy="859421"/>
          </a:xfrm>
          <a:prstGeom prst="rect">
            <a:avLst/>
          </a:prstGeom>
        </p:spPr>
      </p:pic>
    </p:spTree>
    <p:custDataLst>
      <p:tags r:id="rId1"/>
    </p:custDataLst>
    <p:extLst>
      <p:ext uri="{BB962C8B-B14F-4D97-AF65-F5344CB8AC3E}">
        <p14:creationId xmlns:p14="http://schemas.microsoft.com/office/powerpoint/2010/main" val="40233777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p:nvPr/>
        </p:nvSpPr>
        <p:spPr>
          <a:xfrm>
            <a:off x="4102100" y="1598612"/>
            <a:ext cx="309880" cy="4603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a:spcBef>
                <a:spcPct val="0"/>
              </a:spcBef>
              <a:buNone/>
            </a:pPr>
            <a:endParaRPr lang="zh-CN" altLang="zh-CN" sz="2400" dirty="0">
              <a:latin typeface="Arial" panose="020B0604020202020204" pitchFamily="34" charset="0"/>
            </a:endParaRPr>
          </a:p>
        </p:txBody>
      </p:sp>
      <p:cxnSp>
        <p:nvCxnSpPr>
          <p:cNvPr id="4" name="直接连接符 3"/>
          <p:cNvCxnSpPr/>
          <p:nvPr/>
        </p:nvCxnSpPr>
        <p:spPr>
          <a:xfrm>
            <a:off x="139700" y="897255"/>
            <a:ext cx="11899265" cy="0"/>
          </a:xfrm>
          <a:prstGeom prst="line">
            <a:avLst/>
          </a:prstGeom>
        </p:spPr>
        <p:style>
          <a:lnRef idx="1">
            <a:schemeClr val="accent2"/>
          </a:lnRef>
          <a:fillRef idx="0">
            <a:schemeClr val="accent2"/>
          </a:fillRef>
          <a:effectRef idx="0">
            <a:schemeClr val="accent2"/>
          </a:effectRef>
          <a:fontRef idx="minor">
            <a:schemeClr val="tx1"/>
          </a:fontRef>
        </p:style>
      </p:cxnSp>
      <p:pic>
        <p:nvPicPr>
          <p:cNvPr id="12" name="图片 11">
            <a:extLst>
              <a:ext uri="{FF2B5EF4-FFF2-40B4-BE49-F238E27FC236}">
                <a16:creationId xmlns:a16="http://schemas.microsoft.com/office/drawing/2014/main" id="{6688EF13-D1F7-43E4-8561-CEF5BE88185A}"/>
              </a:ext>
            </a:extLst>
          </p:cNvPr>
          <p:cNvPicPr>
            <a:picLocks noChangeAspect="1"/>
          </p:cNvPicPr>
          <p:nvPr/>
        </p:nvPicPr>
        <p:blipFill>
          <a:blip r:embed="rId3"/>
          <a:srcRect l="4103" t="6972" r="3906" b="10153"/>
          <a:stretch>
            <a:fillRect/>
          </a:stretch>
        </p:blipFill>
        <p:spPr>
          <a:xfrm>
            <a:off x="19780" y="119291"/>
            <a:ext cx="4212235" cy="859421"/>
          </a:xfrm>
          <a:prstGeom prst="rect">
            <a:avLst/>
          </a:prstGeom>
        </p:spPr>
      </p:pic>
      <p:sp>
        <p:nvSpPr>
          <p:cNvPr id="5" name="文本框 4"/>
          <p:cNvSpPr txBox="1"/>
          <p:nvPr/>
        </p:nvSpPr>
        <p:spPr>
          <a:xfrm>
            <a:off x="686154" y="2928113"/>
            <a:ext cx="10436242" cy="2400657"/>
          </a:xfrm>
          <a:prstGeom prst="rect">
            <a:avLst/>
          </a:prstGeom>
          <a:noFill/>
        </p:spPr>
        <p:txBody>
          <a:bodyPr wrap="square" rtlCol="0">
            <a:spAutoFit/>
          </a:bodyPr>
          <a:lstStyle/>
          <a:p>
            <a:pPr>
              <a:lnSpc>
                <a:spcPts val="4500"/>
              </a:lnSpc>
            </a:pPr>
            <a:r>
              <a:rPr lang="zh-CN" altLang="en-US" sz="3000" dirty="0" smtClean="0">
                <a:latin typeface="楷体" panose="02010609060101010101" pitchFamily="49" charset="-122"/>
                <a:ea typeface="楷体" panose="02010609060101010101" pitchFamily="49" charset="-122"/>
              </a:rPr>
              <a:t>   依据</a:t>
            </a:r>
            <a:r>
              <a:rPr lang="en-US" altLang="zh-CN" sz="3000" dirty="0" smtClean="0">
                <a:latin typeface="楷体" panose="02010609060101010101" pitchFamily="49" charset="-122"/>
                <a:ea typeface="楷体" panose="02010609060101010101" pitchFamily="49" charset="-122"/>
              </a:rPr>
              <a:t>《</a:t>
            </a:r>
            <a:r>
              <a:rPr lang="zh-CN" altLang="en-US" sz="3000" dirty="0" smtClean="0">
                <a:latin typeface="楷体" panose="02010609060101010101" pitchFamily="49" charset="-122"/>
                <a:ea typeface="楷体" panose="02010609060101010101" pitchFamily="49" charset="-122"/>
              </a:rPr>
              <a:t>中央和国家机关培训费管理办法</a:t>
            </a:r>
            <a:r>
              <a:rPr lang="en-US" altLang="zh-CN" sz="3000" dirty="0" smtClean="0">
                <a:latin typeface="楷体" panose="02010609060101010101" pitchFamily="49" charset="-122"/>
                <a:ea typeface="楷体" panose="02010609060101010101" pitchFamily="49" charset="-122"/>
              </a:rPr>
              <a:t>》《</a:t>
            </a:r>
            <a:r>
              <a:rPr lang="zh-CN" altLang="en-US" sz="3000" dirty="0" smtClean="0">
                <a:latin typeface="楷体" panose="02010609060101010101" pitchFamily="49" charset="-122"/>
                <a:ea typeface="楷体" panose="02010609060101010101" pitchFamily="49" charset="-122"/>
              </a:rPr>
              <a:t>因公短期出国培训费用管理办法</a:t>
            </a:r>
            <a:r>
              <a:rPr lang="en-US" altLang="zh-CN" sz="3000" dirty="0" smtClean="0">
                <a:latin typeface="楷体" panose="02010609060101010101" pitchFamily="49" charset="-122"/>
                <a:ea typeface="楷体" panose="02010609060101010101" pitchFamily="49" charset="-122"/>
              </a:rPr>
              <a:t>》</a:t>
            </a:r>
            <a:r>
              <a:rPr lang="zh-CN" altLang="en-US" sz="3000" dirty="0" smtClean="0">
                <a:latin typeface="楷体" panose="02010609060101010101" pitchFamily="49" charset="-122"/>
                <a:ea typeface="楷体" panose="02010609060101010101" pitchFamily="49" charset="-122"/>
              </a:rPr>
              <a:t>等相关规定，</a:t>
            </a:r>
            <a:r>
              <a:rPr lang="zh-CN" altLang="en-US" sz="3000" dirty="0">
                <a:latin typeface="楷体" panose="02010609060101010101" pitchFamily="49" charset="-122"/>
                <a:ea typeface="楷体" panose="02010609060101010101" pitchFamily="49" charset="-122"/>
              </a:rPr>
              <a:t>以艺术门类为基础，结合教学和实践活动的成本核定资助资金</a:t>
            </a:r>
            <a:r>
              <a:rPr lang="zh-CN" altLang="en-US" sz="3000" dirty="0" smtClean="0">
                <a:latin typeface="楷体" panose="02010609060101010101" pitchFamily="49" charset="-122"/>
                <a:ea typeface="楷体" panose="02010609060101010101" pitchFamily="49" charset="-122"/>
              </a:rPr>
              <a:t>额度。</a:t>
            </a:r>
            <a:endParaRPr lang="zh-CN" altLang="en-US" sz="3000" dirty="0">
              <a:latin typeface="楷体" panose="02010609060101010101" pitchFamily="49" charset="-122"/>
              <a:ea typeface="楷体" panose="02010609060101010101" pitchFamily="49" charset="-122"/>
            </a:endParaRPr>
          </a:p>
          <a:p>
            <a:pPr lvl="0">
              <a:lnSpc>
                <a:spcPts val="4500"/>
              </a:lnSpc>
            </a:pPr>
            <a:endParaRPr lang="en-US" altLang="zh-CN" sz="2600" dirty="0" smtClean="0">
              <a:latin typeface="楷体" panose="02010609060101010101" pitchFamily="49" charset="-122"/>
              <a:ea typeface="楷体" panose="02010609060101010101" pitchFamily="49" charset="-122"/>
            </a:endParaRPr>
          </a:p>
        </p:txBody>
      </p:sp>
      <p:sp>
        <p:nvSpPr>
          <p:cNvPr id="10" name="文本框 9"/>
          <p:cNvSpPr txBox="1"/>
          <p:nvPr/>
        </p:nvSpPr>
        <p:spPr>
          <a:xfrm>
            <a:off x="1263096" y="1766382"/>
            <a:ext cx="6577263" cy="738664"/>
          </a:xfrm>
          <a:prstGeom prst="rect">
            <a:avLst/>
          </a:prstGeom>
          <a:noFill/>
        </p:spPr>
        <p:txBody>
          <a:bodyPr wrap="square" rtlCol="0">
            <a:spAutoFit/>
          </a:bodyPr>
          <a:lstStyle/>
          <a:p>
            <a:r>
              <a:rPr lang="zh-CN" altLang="en-US" sz="4200" b="1" dirty="0" smtClean="0">
                <a:latin typeface="华文中宋" panose="02010600040101010101" pitchFamily="2" charset="-122"/>
                <a:ea typeface="华文中宋" panose="02010600040101010101" pitchFamily="2" charset="-122"/>
              </a:rPr>
              <a:t>资助资金核定</a:t>
            </a:r>
            <a:endParaRPr lang="zh-CN" altLang="en-US" sz="4200" b="1" dirty="0">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val="36658191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84824" y="1359783"/>
            <a:ext cx="10515600" cy="1325563"/>
          </a:xfrm>
        </p:spPr>
        <p:txBody>
          <a:bodyPr>
            <a:noAutofit/>
          </a:bodyPr>
          <a:lstStyle/>
          <a:p>
            <a:pPr lvl="0"/>
            <a:r>
              <a:rPr lang="en-US" altLang="zh-CN" sz="4200" b="1" dirty="0">
                <a:latin typeface="华文中宋" panose="02010600040101010101" charset="-122"/>
                <a:ea typeface="华文中宋" panose="02010600040101010101" charset="-122"/>
              </a:rPr>
              <a:t/>
            </a:r>
            <a:br>
              <a:rPr lang="en-US" altLang="zh-CN" sz="4200" b="1" dirty="0">
                <a:latin typeface="华文中宋" panose="02010600040101010101" charset="-122"/>
                <a:ea typeface="华文中宋" panose="02010600040101010101" charset="-122"/>
              </a:rPr>
            </a:br>
            <a:r>
              <a:rPr lang="zh-CN" altLang="en-US" sz="4200" b="1" dirty="0" smtClean="0">
                <a:latin typeface="华文中宋" panose="02010600040101010101" charset="-122"/>
                <a:ea typeface="华文中宋" panose="02010600040101010101" charset="-122"/>
              </a:rPr>
              <a:t>青年艺术创作人才资助项目</a:t>
            </a:r>
            <a:r>
              <a:rPr lang="en-US" altLang="zh-CN" sz="4200" b="1" dirty="0">
                <a:latin typeface="华文中宋" panose="02010600040101010101" charset="-122"/>
                <a:ea typeface="华文中宋" panose="02010600040101010101" charset="-122"/>
              </a:rPr>
              <a:t/>
            </a:r>
            <a:br>
              <a:rPr lang="en-US" altLang="zh-CN" sz="4200" b="1" dirty="0">
                <a:latin typeface="华文中宋" panose="02010600040101010101" charset="-122"/>
                <a:ea typeface="华文中宋" panose="02010600040101010101" charset="-122"/>
              </a:rPr>
            </a:br>
            <a:endParaRPr lang="zh-CN" altLang="en-US" sz="4200" dirty="0"/>
          </a:p>
        </p:txBody>
      </p:sp>
      <p:sp>
        <p:nvSpPr>
          <p:cNvPr id="4" name="TextBox 10"/>
          <p:cNvSpPr txBox="1">
            <a:spLocks noChangeArrowheads="1"/>
          </p:cNvSpPr>
          <p:nvPr/>
        </p:nvSpPr>
        <p:spPr bwMode="auto">
          <a:xfrm>
            <a:off x="340311" y="2685346"/>
            <a:ext cx="11498041" cy="265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Calibri" panose="020F0502020204030204" charset="0"/>
                <a:ea typeface="宋体" panose="02010600030101010101" pitchFamily="2" charset="-122"/>
                <a:sym typeface="Calibri" panose="020F0502020204030204" charset="0"/>
              </a:defRPr>
            </a:lvl1pPr>
            <a:lvl2pPr marL="742950" indent="-285750" eaLnBrk="0" hangingPunct="0">
              <a:spcBef>
                <a:spcPct val="20000"/>
              </a:spcBef>
              <a:buChar char="–"/>
              <a:defRPr sz="2800">
                <a:solidFill>
                  <a:schemeClr val="tx1"/>
                </a:solidFill>
                <a:latin typeface="Calibri" panose="020F0502020204030204" charset="0"/>
                <a:ea typeface="宋体" panose="02010600030101010101" pitchFamily="2" charset="-122"/>
                <a:sym typeface="Calibri" panose="020F0502020204030204" charset="0"/>
              </a:defRPr>
            </a:lvl2pPr>
            <a:lvl3pPr marL="1143000" indent="-228600" eaLnBrk="0" hangingPunct="0">
              <a:spcBef>
                <a:spcPct val="20000"/>
              </a:spcBef>
              <a:buChar char="•"/>
              <a:defRPr sz="2400">
                <a:solidFill>
                  <a:schemeClr val="tx1"/>
                </a:solidFill>
                <a:latin typeface="Calibri" panose="020F0502020204030204" charset="0"/>
                <a:ea typeface="宋体" panose="02010600030101010101" pitchFamily="2" charset="-122"/>
                <a:sym typeface="Calibri" panose="020F0502020204030204" charset="0"/>
              </a:defRPr>
            </a:lvl3pPr>
            <a:lvl4pPr marL="1600200" indent="-228600" eaLnBrk="0" hangingPunct="0">
              <a:spcBef>
                <a:spcPct val="20000"/>
              </a:spcBef>
              <a:buChar char="–"/>
              <a:defRPr sz="2000">
                <a:solidFill>
                  <a:schemeClr val="tx1"/>
                </a:solidFill>
                <a:latin typeface="Calibri" panose="020F0502020204030204" charset="0"/>
                <a:ea typeface="宋体" panose="02010600030101010101" pitchFamily="2" charset="-122"/>
                <a:sym typeface="Calibri" panose="020F0502020204030204" charset="0"/>
              </a:defRPr>
            </a:lvl4pPr>
            <a:lvl5pPr marL="2057400" indent="-228600" eaLnBrk="0" hangingPunct="0">
              <a:spcBef>
                <a:spcPct val="20000"/>
              </a:spcBef>
              <a:buChar char="»"/>
              <a:defRPr sz="2000">
                <a:solidFill>
                  <a:schemeClr val="tx1"/>
                </a:solidFill>
                <a:latin typeface="Calibri" panose="020F0502020204030204" charset="0"/>
                <a:ea typeface="宋体" panose="02010600030101010101" pitchFamily="2"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ea typeface="宋体" panose="02010600030101010101" pitchFamily="2"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ea typeface="宋体" panose="02010600030101010101" pitchFamily="2"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ea typeface="宋体" panose="02010600030101010101" pitchFamily="2"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ea typeface="宋体" panose="02010600030101010101" pitchFamily="2" charset="-122"/>
                <a:sym typeface="Calibri" panose="020F0502020204030204" charset="0"/>
              </a:defRPr>
            </a:lvl9pPr>
          </a:lstStyle>
          <a:p>
            <a:pPr marL="457200" indent="-457200" eaLnBrk="1" fontAlgn="base" hangingPunct="1">
              <a:lnSpc>
                <a:spcPts val="5000"/>
              </a:lnSpc>
              <a:spcBef>
                <a:spcPct val="0"/>
              </a:spcBef>
              <a:spcAft>
                <a:spcPct val="0"/>
              </a:spcAft>
              <a:buFont typeface="Wingdings" panose="05000000000000000000" pitchFamily="2" charset="2"/>
              <a:buChar char="Ø"/>
              <a:defRPr/>
            </a:pPr>
            <a:r>
              <a:rPr lang="zh-CN" altLang="en-US" sz="3000" dirty="0" smtClean="0">
                <a:latin typeface="楷体" panose="02010609060101010101" pitchFamily="49" charset="-122"/>
                <a:ea typeface="楷体" panose="02010609060101010101" pitchFamily="49" charset="-122"/>
                <a:cs typeface="宋体" panose="02010600030101010101" pitchFamily="2" charset="-122"/>
              </a:rPr>
              <a:t>资助</a:t>
            </a:r>
            <a:r>
              <a:rPr lang="zh-CN" altLang="en-US" sz="3000" dirty="0">
                <a:latin typeface="楷体" panose="02010609060101010101" pitchFamily="49" charset="-122"/>
                <a:ea typeface="楷体" panose="02010609060101010101" pitchFamily="49" charset="-122"/>
                <a:cs typeface="宋体" panose="02010600030101010101" pitchFamily="2" charset="-122"/>
              </a:rPr>
              <a:t>年龄</a:t>
            </a:r>
            <a:r>
              <a:rPr lang="zh-CN" altLang="en-US" sz="3000" dirty="0" smtClean="0">
                <a:latin typeface="楷体" panose="02010609060101010101" pitchFamily="49" charset="-122"/>
                <a:ea typeface="楷体" panose="02010609060101010101" pitchFamily="49" charset="-122"/>
                <a:cs typeface="宋体" panose="02010600030101010101" pitchFamily="2" charset="-122"/>
              </a:rPr>
              <a:t>在</a:t>
            </a:r>
            <a:r>
              <a:rPr lang="en-US" altLang="zh-CN" sz="3000" dirty="0" smtClean="0">
                <a:solidFill>
                  <a:srgbClr val="FF0000"/>
                </a:solidFill>
                <a:latin typeface="楷体" panose="02010609060101010101" pitchFamily="49" charset="-122"/>
                <a:ea typeface="楷体" panose="02010609060101010101" pitchFamily="49" charset="-122"/>
                <a:cs typeface="宋体" panose="02010600030101010101" pitchFamily="2" charset="-122"/>
              </a:rPr>
              <a:t>40</a:t>
            </a:r>
            <a:r>
              <a:rPr lang="zh-CN" altLang="en-US" sz="3000" dirty="0" smtClean="0">
                <a:solidFill>
                  <a:srgbClr val="FF0000"/>
                </a:solidFill>
                <a:latin typeface="楷体" panose="02010609060101010101" pitchFamily="49" charset="-122"/>
                <a:ea typeface="楷体" panose="02010609060101010101" pitchFamily="49" charset="-122"/>
                <a:cs typeface="宋体" panose="02010600030101010101" pitchFamily="2" charset="-122"/>
              </a:rPr>
              <a:t>周岁及以下的优秀</a:t>
            </a:r>
            <a:r>
              <a:rPr lang="zh-CN" altLang="en-US" sz="3000" dirty="0">
                <a:solidFill>
                  <a:srgbClr val="FF0000"/>
                </a:solidFill>
                <a:latin typeface="楷体" panose="02010609060101010101" pitchFamily="49" charset="-122"/>
                <a:ea typeface="楷体" panose="02010609060101010101" pitchFamily="49" charset="-122"/>
                <a:cs typeface="宋体" panose="02010600030101010101" pitchFamily="2" charset="-122"/>
              </a:rPr>
              <a:t>青年艺术工作者</a:t>
            </a:r>
            <a:r>
              <a:rPr lang="zh-CN" altLang="en-US" sz="3000" dirty="0">
                <a:latin typeface="楷体" panose="02010609060101010101" pitchFamily="49" charset="-122"/>
                <a:ea typeface="楷体" panose="02010609060101010101" pitchFamily="49" charset="-122"/>
                <a:cs typeface="宋体" panose="02010600030101010101" pitchFamily="2" charset="-122"/>
              </a:rPr>
              <a:t>。</a:t>
            </a:r>
          </a:p>
          <a:p>
            <a:pPr marL="457200" indent="-475200" eaLnBrk="1" fontAlgn="base" hangingPunct="1">
              <a:lnSpc>
                <a:spcPts val="5000"/>
              </a:lnSpc>
              <a:spcBef>
                <a:spcPct val="0"/>
              </a:spcBef>
              <a:spcAft>
                <a:spcPct val="0"/>
              </a:spcAft>
              <a:buFont typeface="Wingdings" panose="05000000000000000000" pitchFamily="2" charset="2"/>
              <a:buChar char="Ø"/>
              <a:defRPr/>
            </a:pPr>
            <a:r>
              <a:rPr lang="zh-CN" altLang="en-US" sz="3000" dirty="0" smtClean="0">
                <a:latin typeface="楷体" panose="02010609060101010101" pitchFamily="49" charset="-122"/>
                <a:ea typeface="楷体" panose="02010609060101010101" pitchFamily="49" charset="-122"/>
                <a:cs typeface="宋体" panose="02010600030101010101" pitchFamily="2" charset="-122"/>
              </a:rPr>
              <a:t>资助</a:t>
            </a:r>
            <a:r>
              <a:rPr lang="zh-CN" altLang="en-US" sz="3000" dirty="0">
                <a:latin typeface="楷体" panose="02010609060101010101" pitchFamily="49" charset="-122"/>
                <a:ea typeface="楷体" panose="02010609060101010101" pitchFamily="49" charset="-122"/>
                <a:cs typeface="宋体" panose="02010600030101010101" pitchFamily="2" charset="-122"/>
              </a:rPr>
              <a:t>戏剧编剧、</a:t>
            </a:r>
            <a:r>
              <a:rPr lang="zh-CN" altLang="en-US" sz="3000" dirty="0" smtClean="0">
                <a:latin typeface="楷体" panose="02010609060101010101" pitchFamily="49" charset="-122"/>
                <a:ea typeface="楷体" panose="02010609060101010101" pitchFamily="49" charset="-122"/>
                <a:cs typeface="宋体" panose="02010600030101010101" pitchFamily="2" charset="-122"/>
              </a:rPr>
              <a:t>曲本作者</a:t>
            </a:r>
            <a:r>
              <a:rPr lang="zh-CN" altLang="en-US" sz="3000" dirty="0">
                <a:latin typeface="楷体" panose="02010609060101010101" pitchFamily="49" charset="-122"/>
                <a:ea typeface="楷体" panose="02010609060101010101" pitchFamily="49" charset="-122"/>
                <a:cs typeface="宋体" panose="02010600030101010101" pitchFamily="2" charset="-122"/>
              </a:rPr>
              <a:t>，音乐作曲，舞蹈、舞剧编导，</a:t>
            </a:r>
            <a:r>
              <a:rPr lang="zh-CN" altLang="en-US" sz="3000" dirty="0" smtClean="0">
                <a:latin typeface="楷体" panose="02010609060101010101" pitchFamily="49" charset="-122"/>
                <a:ea typeface="楷体" panose="02010609060101010101" pitchFamily="49" charset="-122"/>
                <a:cs typeface="宋体" panose="02010600030101010101" pitchFamily="2" charset="-122"/>
              </a:rPr>
              <a:t>舞台  艺术</a:t>
            </a:r>
            <a:r>
              <a:rPr lang="zh-CN" altLang="en-US" sz="3000" dirty="0">
                <a:latin typeface="楷体" panose="02010609060101010101" pitchFamily="49" charset="-122"/>
                <a:ea typeface="楷体" panose="02010609060101010101" pitchFamily="49" charset="-122"/>
                <a:cs typeface="宋体" panose="02010600030101010101" pitchFamily="2" charset="-122"/>
              </a:rPr>
              <a:t>表演，美术、书法、摄影、工艺美术创作和文艺评论工作者。</a:t>
            </a:r>
          </a:p>
          <a:p>
            <a:pPr marL="457200" lvl="0" indent="-457200" eaLnBrk="1" fontAlgn="base" hangingPunct="1">
              <a:lnSpc>
                <a:spcPts val="5000"/>
              </a:lnSpc>
              <a:spcBef>
                <a:spcPct val="0"/>
              </a:spcBef>
              <a:spcAft>
                <a:spcPct val="0"/>
              </a:spcAft>
              <a:buFont typeface="Wingdings" panose="05000000000000000000" pitchFamily="2" charset="2"/>
              <a:buChar char="Ø"/>
              <a:defRPr/>
            </a:pPr>
            <a:r>
              <a:rPr lang="zh-CN" altLang="en-US" sz="3000" dirty="0" smtClean="0">
                <a:latin typeface="楷体" panose="02010609060101010101" pitchFamily="49" charset="-122"/>
                <a:ea typeface="楷体" panose="02010609060101010101" pitchFamily="49" charset="-122"/>
                <a:cs typeface="宋体" panose="02010600030101010101" pitchFamily="2" charset="-122"/>
              </a:rPr>
              <a:t>可</a:t>
            </a:r>
            <a:r>
              <a:rPr lang="zh-CN" altLang="en-US" sz="3000" dirty="0">
                <a:latin typeface="楷体" panose="02010609060101010101" pitchFamily="49" charset="-122"/>
                <a:ea typeface="楷体" panose="02010609060101010101" pitchFamily="49" charset="-122"/>
                <a:cs typeface="宋体" panose="02010600030101010101" pitchFamily="2" charset="-122"/>
              </a:rPr>
              <a:t>申请</a:t>
            </a:r>
            <a:r>
              <a:rPr lang="zh-CN" altLang="en-US" sz="3000" dirty="0">
                <a:solidFill>
                  <a:srgbClr val="FF0000"/>
                </a:solidFill>
                <a:latin typeface="楷体" panose="02010609060101010101" pitchFamily="49" charset="-122"/>
                <a:ea typeface="楷体" panose="02010609060101010101" pitchFamily="49" charset="-122"/>
                <a:cs typeface="宋体" panose="02010600030101010101" pitchFamily="2" charset="-122"/>
              </a:rPr>
              <a:t>不超过</a:t>
            </a:r>
            <a:r>
              <a:rPr lang="en-US" altLang="zh-CN" sz="3000" dirty="0">
                <a:solidFill>
                  <a:srgbClr val="FF0000"/>
                </a:solidFill>
                <a:latin typeface="楷体" panose="02010609060101010101" pitchFamily="49" charset="-122"/>
                <a:ea typeface="楷体" panose="02010609060101010101" pitchFamily="49" charset="-122"/>
                <a:cs typeface="宋体" panose="02010600030101010101" pitchFamily="2" charset="-122"/>
              </a:rPr>
              <a:t>10</a:t>
            </a:r>
            <a:r>
              <a:rPr lang="zh-CN" altLang="en-US" sz="3000" dirty="0">
                <a:solidFill>
                  <a:srgbClr val="FF0000"/>
                </a:solidFill>
                <a:latin typeface="楷体" panose="02010609060101010101" pitchFamily="49" charset="-122"/>
                <a:ea typeface="楷体" panose="02010609060101010101" pitchFamily="49" charset="-122"/>
                <a:cs typeface="宋体" panose="02010600030101010101" pitchFamily="2" charset="-122"/>
              </a:rPr>
              <a:t>万元</a:t>
            </a:r>
            <a:r>
              <a:rPr lang="zh-CN" altLang="en-US" sz="3000" dirty="0">
                <a:latin typeface="楷体" panose="02010609060101010101" pitchFamily="49" charset="-122"/>
                <a:ea typeface="楷体" panose="02010609060101010101" pitchFamily="49" charset="-122"/>
                <a:cs typeface="宋体" panose="02010600030101010101" pitchFamily="2" charset="-122"/>
              </a:rPr>
              <a:t>的资助资金。</a:t>
            </a:r>
          </a:p>
        </p:txBody>
      </p:sp>
      <p:pic>
        <p:nvPicPr>
          <p:cNvPr id="7" name="图片 6">
            <a:extLst>
              <a:ext uri="{FF2B5EF4-FFF2-40B4-BE49-F238E27FC236}">
                <a16:creationId xmlns:a16="http://schemas.microsoft.com/office/drawing/2014/main" id="{1C576948-8CFF-4D7B-8795-C1F470D7B081}"/>
              </a:ext>
            </a:extLst>
          </p:cNvPr>
          <p:cNvPicPr>
            <a:picLocks noChangeAspect="1"/>
          </p:cNvPicPr>
          <p:nvPr/>
        </p:nvPicPr>
        <p:blipFill>
          <a:blip r:embed="rId2"/>
          <a:srcRect l="4103" t="6972" r="3906" b="10153"/>
          <a:stretch>
            <a:fillRect/>
          </a:stretch>
        </p:blipFill>
        <p:spPr>
          <a:xfrm>
            <a:off x="19780" y="119291"/>
            <a:ext cx="4212235" cy="859421"/>
          </a:xfrm>
          <a:prstGeom prst="rect">
            <a:avLst/>
          </a:prstGeom>
        </p:spPr>
      </p:pic>
      <p:cxnSp>
        <p:nvCxnSpPr>
          <p:cNvPr id="5" name="直接连接符 4"/>
          <p:cNvCxnSpPr/>
          <p:nvPr/>
        </p:nvCxnSpPr>
        <p:spPr>
          <a:xfrm>
            <a:off x="139700" y="897255"/>
            <a:ext cx="11899265" cy="0"/>
          </a:xfrm>
          <a:prstGeom prst="line">
            <a:avLst/>
          </a:prstGeom>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138391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72285" y="1985645"/>
            <a:ext cx="3743325" cy="768350"/>
          </a:xfrm>
          <a:prstGeom prst="rect">
            <a:avLst/>
          </a:prstGeom>
          <a:noFill/>
        </p:spPr>
        <p:txBody>
          <a:bodyPr wrap="square" rtlCol="0">
            <a:spAutoFit/>
          </a:bodyPr>
          <a:lstStyle/>
          <a:p>
            <a:r>
              <a:rPr lang="zh-CN" altLang="en-US" sz="4400" b="1" dirty="0" smtClean="0">
                <a:latin typeface="黑体" panose="02010609060101010101" pitchFamily="49" charset="-122"/>
                <a:ea typeface="黑体" panose="02010609060101010101" pitchFamily="49" charset="-122"/>
              </a:rPr>
              <a:t>申报时间</a:t>
            </a:r>
            <a:endParaRPr lang="en-US" altLang="zh-CN" sz="4400" b="1" dirty="0" smtClean="0">
              <a:latin typeface="黑体" panose="02010609060101010101" pitchFamily="49" charset="-122"/>
              <a:ea typeface="黑体" panose="02010609060101010101" pitchFamily="49" charset="-122"/>
            </a:endParaRPr>
          </a:p>
        </p:txBody>
      </p:sp>
      <p:sp>
        <p:nvSpPr>
          <p:cNvPr id="4" name="TextBox 3"/>
          <p:cNvSpPr txBox="1"/>
          <p:nvPr/>
        </p:nvSpPr>
        <p:spPr>
          <a:xfrm>
            <a:off x="1676224" y="3209025"/>
            <a:ext cx="9799604" cy="830997"/>
          </a:xfrm>
          <a:prstGeom prst="rect">
            <a:avLst/>
          </a:prstGeom>
          <a:noFill/>
        </p:spPr>
        <p:txBody>
          <a:bodyPr wrap="square" rtlCol="0">
            <a:spAutoFit/>
          </a:bodyPr>
          <a:lstStyle/>
          <a:p>
            <a:r>
              <a:rPr lang="en-US" altLang="zh-CN" sz="4800" b="1" dirty="0" smtClean="0">
                <a:latin typeface="黑体" panose="02010609060101010101" pitchFamily="49" charset="-122"/>
                <a:ea typeface="黑体" panose="02010609060101010101" pitchFamily="49" charset="-122"/>
              </a:rPr>
              <a:t>2022</a:t>
            </a:r>
            <a:r>
              <a:rPr lang="zh-CN" altLang="en-US" sz="4800" b="1" dirty="0" smtClean="0">
                <a:latin typeface="黑体" panose="02010609060101010101" pitchFamily="49" charset="-122"/>
                <a:ea typeface="黑体" panose="02010609060101010101" pitchFamily="49" charset="-122"/>
              </a:rPr>
              <a:t>年</a:t>
            </a:r>
            <a:r>
              <a:rPr lang="en-US" altLang="zh-CN" sz="4800" b="1" dirty="0" smtClean="0">
                <a:latin typeface="黑体" panose="02010609060101010101" pitchFamily="49" charset="-122"/>
                <a:ea typeface="黑体" panose="02010609060101010101" pitchFamily="49" charset="-122"/>
              </a:rPr>
              <a:t>4</a:t>
            </a:r>
            <a:r>
              <a:rPr lang="zh-CN" altLang="en-US" sz="4800" b="1" dirty="0" smtClean="0">
                <a:latin typeface="黑体" panose="02010609060101010101" pitchFamily="49" charset="-122"/>
                <a:ea typeface="黑体" panose="02010609060101010101" pitchFamily="49" charset="-122"/>
              </a:rPr>
              <a:t>月</a:t>
            </a:r>
            <a:r>
              <a:rPr lang="en-US" altLang="zh-CN" sz="4800" b="1" dirty="0" smtClean="0">
                <a:latin typeface="黑体" panose="02010609060101010101" pitchFamily="49" charset="-122"/>
                <a:ea typeface="黑体" panose="02010609060101010101" pitchFamily="49" charset="-122"/>
              </a:rPr>
              <a:t>15</a:t>
            </a:r>
            <a:r>
              <a:rPr lang="zh-CN" altLang="en-US" sz="4800" b="1" dirty="0" smtClean="0">
                <a:latin typeface="黑体" panose="02010609060101010101" pitchFamily="49" charset="-122"/>
                <a:ea typeface="黑体" panose="02010609060101010101" pitchFamily="49" charset="-122"/>
              </a:rPr>
              <a:t>日</a:t>
            </a:r>
            <a:r>
              <a:rPr lang="en-US" altLang="zh-CN" sz="4800" b="1" dirty="0" smtClean="0">
                <a:latin typeface="黑体" panose="02010609060101010101" pitchFamily="49" charset="-122"/>
                <a:ea typeface="黑体" panose="02010609060101010101" pitchFamily="49" charset="-122"/>
              </a:rPr>
              <a:t>——6</a:t>
            </a:r>
            <a:r>
              <a:rPr lang="zh-CN" altLang="en-US" sz="4800" b="1" dirty="0" smtClean="0">
                <a:latin typeface="黑体" panose="02010609060101010101" pitchFamily="49" charset="-122"/>
                <a:ea typeface="黑体" panose="02010609060101010101" pitchFamily="49" charset="-122"/>
              </a:rPr>
              <a:t>月</a:t>
            </a:r>
            <a:r>
              <a:rPr lang="en-US" altLang="zh-CN" sz="4800" b="1" dirty="0" smtClean="0">
                <a:latin typeface="黑体" panose="02010609060101010101" pitchFamily="49" charset="-122"/>
                <a:ea typeface="黑体" panose="02010609060101010101" pitchFamily="49" charset="-122"/>
              </a:rPr>
              <a:t>15</a:t>
            </a:r>
            <a:r>
              <a:rPr lang="zh-CN" altLang="en-US" sz="4800" b="1" dirty="0" smtClean="0">
                <a:latin typeface="黑体" panose="02010609060101010101" pitchFamily="49" charset="-122"/>
                <a:ea typeface="黑体" panose="02010609060101010101" pitchFamily="49" charset="-122"/>
              </a:rPr>
              <a:t>日</a:t>
            </a:r>
            <a:endParaRPr lang="zh-CN" altLang="en-US" sz="4800" b="1" dirty="0">
              <a:latin typeface="黑体" panose="02010609060101010101" pitchFamily="49" charset="-122"/>
              <a:ea typeface="黑体" panose="02010609060101010101" pitchFamily="49" charset="-122"/>
            </a:endParaRPr>
          </a:p>
        </p:txBody>
      </p:sp>
      <p:cxnSp>
        <p:nvCxnSpPr>
          <p:cNvPr id="12" name="直接连接符 11"/>
          <p:cNvCxnSpPr/>
          <p:nvPr/>
        </p:nvCxnSpPr>
        <p:spPr>
          <a:xfrm>
            <a:off x="157871" y="5986840"/>
            <a:ext cx="4448635"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7" name="直接连接符 6"/>
          <p:cNvCxnSpPr/>
          <p:nvPr/>
        </p:nvCxnSpPr>
        <p:spPr>
          <a:xfrm>
            <a:off x="7280694" y="5986840"/>
            <a:ext cx="4658264" cy="0"/>
          </a:xfrm>
          <a:prstGeom prst="line">
            <a:avLst/>
          </a:prstGeom>
        </p:spPr>
        <p:style>
          <a:lnRef idx="3">
            <a:schemeClr val="accent2"/>
          </a:lnRef>
          <a:fillRef idx="0">
            <a:schemeClr val="accent2"/>
          </a:fillRef>
          <a:effectRef idx="2">
            <a:schemeClr val="accent2"/>
          </a:effectRef>
          <a:fontRef idx="minor">
            <a:schemeClr val="tx1"/>
          </a:fontRef>
        </p:style>
      </p:cxnSp>
      <p:sp>
        <p:nvSpPr>
          <p:cNvPr id="9" name="TextBox 8"/>
          <p:cNvSpPr txBox="1"/>
          <p:nvPr/>
        </p:nvSpPr>
        <p:spPr>
          <a:xfrm>
            <a:off x="5072337" y="5382880"/>
            <a:ext cx="3001992" cy="923330"/>
          </a:xfrm>
          <a:prstGeom prst="rect">
            <a:avLst/>
          </a:prstGeom>
          <a:noFill/>
        </p:spPr>
        <p:txBody>
          <a:bodyPr wrap="square" rtlCol="0">
            <a:spAutoFit/>
          </a:bodyPr>
          <a:lstStyle/>
          <a:p>
            <a:r>
              <a:rPr lang="zh-CN" altLang="en-US" sz="5400" b="1" dirty="0" smtClean="0">
                <a:solidFill>
                  <a:srgbClr val="FF0000"/>
                </a:solidFill>
                <a:latin typeface="黑体" panose="02010609060101010101" pitchFamily="49" charset="-122"/>
                <a:ea typeface="黑体" panose="02010609060101010101" pitchFamily="49" charset="-122"/>
              </a:rPr>
              <a:t>谢 谢</a:t>
            </a:r>
            <a:endParaRPr lang="zh-CN" altLang="en-US" sz="5400" b="1" dirty="0">
              <a:solidFill>
                <a:srgbClr val="FF0000"/>
              </a:solidFill>
              <a:latin typeface="黑体" panose="02010609060101010101" pitchFamily="49" charset="-122"/>
              <a:ea typeface="黑体" panose="02010609060101010101" pitchFamily="49" charset="-122"/>
            </a:endParaRPr>
          </a:p>
        </p:txBody>
      </p:sp>
      <p:pic>
        <p:nvPicPr>
          <p:cNvPr id="8" name="图片 7">
            <a:extLst>
              <a:ext uri="{FF2B5EF4-FFF2-40B4-BE49-F238E27FC236}">
                <a16:creationId xmlns:a16="http://schemas.microsoft.com/office/drawing/2014/main" id="{A8D507EB-D35F-4CA3-8702-9DEB8C283232}"/>
              </a:ext>
            </a:extLst>
          </p:cNvPr>
          <p:cNvPicPr>
            <a:picLocks noChangeAspect="1"/>
          </p:cNvPicPr>
          <p:nvPr/>
        </p:nvPicPr>
        <p:blipFill>
          <a:blip r:embed="rId2"/>
          <a:srcRect l="4103" t="6972" r="3906" b="10153"/>
          <a:stretch>
            <a:fillRect/>
          </a:stretch>
        </p:blipFill>
        <p:spPr>
          <a:xfrm>
            <a:off x="3862094" y="394534"/>
            <a:ext cx="4212235" cy="859421"/>
          </a:xfrm>
          <a:prstGeom prst="rect">
            <a:avLst/>
          </a:prstGeom>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custDataLst>
              <p:tags r:id="rId2"/>
            </p:custDataLst>
          </p:nvPr>
        </p:nvSpPr>
        <p:spPr>
          <a:xfrm>
            <a:off x="0" y="0"/>
            <a:ext cx="12192000" cy="6858000"/>
          </a:xfrm>
          <a:prstGeom prst="rect">
            <a:avLst/>
          </a:prstGeom>
          <a:pattFill prst="dotGrid">
            <a:fgClr>
              <a:schemeClr val="bg2">
                <a:lumMod val="7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 name="任意多边形: 形状 7"/>
          <p:cNvSpPr/>
          <p:nvPr>
            <p:custDataLst>
              <p:tags r:id="rId3"/>
            </p:custDataLst>
          </p:nvPr>
        </p:nvSpPr>
        <p:spPr>
          <a:xfrm>
            <a:off x="0" y="0"/>
            <a:ext cx="7714968" cy="6858000"/>
          </a:xfrm>
          <a:custGeom>
            <a:avLst/>
            <a:gdLst>
              <a:gd name="connsiteX0" fmla="*/ 1736336 w 7714968"/>
              <a:gd name="connsiteY0" fmla="*/ 0 h 6858000"/>
              <a:gd name="connsiteX1" fmla="*/ 5645816 w 7714968"/>
              <a:gd name="connsiteY1" fmla="*/ 0 h 6858000"/>
              <a:gd name="connsiteX2" fmla="*/ 5839302 w 7714968"/>
              <a:gd name="connsiteY2" fmla="*/ 113594 h 6858000"/>
              <a:gd name="connsiteX3" fmla="*/ 7714968 w 7714968"/>
              <a:gd name="connsiteY3" fmla="*/ 3516874 h 6858000"/>
              <a:gd name="connsiteX4" fmla="*/ 5940720 w 7714968"/>
              <a:gd name="connsiteY4" fmla="*/ 6853836 h 6858000"/>
              <a:gd name="connsiteX5" fmla="*/ 5934226 w 7714968"/>
              <a:gd name="connsiteY5" fmla="*/ 6858000 h 6858000"/>
              <a:gd name="connsiteX6" fmla="*/ 1447412 w 7714968"/>
              <a:gd name="connsiteY6" fmla="*/ 6858000 h 6858000"/>
              <a:gd name="connsiteX7" fmla="*/ 1440740 w 7714968"/>
              <a:gd name="connsiteY7" fmla="*/ 6853836 h 6858000"/>
              <a:gd name="connsiteX8" fmla="*/ 106742 w 7714968"/>
              <a:gd name="connsiteY8" fmla="*/ 5348915 h 6858000"/>
              <a:gd name="connsiteX9" fmla="*/ 0 w 7714968"/>
              <a:gd name="connsiteY9" fmla="*/ 5120268 h 6858000"/>
              <a:gd name="connsiteX10" fmla="*/ 0 w 7714968"/>
              <a:gd name="connsiteY10" fmla="*/ 1910728 h 6858000"/>
              <a:gd name="connsiteX11" fmla="*/ 2094 w 7714968"/>
              <a:gd name="connsiteY11" fmla="*/ 1905464 h 6858000"/>
              <a:gd name="connsiteX12" fmla="*/ 1486117 w 7714968"/>
              <a:gd name="connsiteY12" fmla="*/ 1497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714968" h="6858000">
                <a:moveTo>
                  <a:pt x="1736336" y="0"/>
                </a:moveTo>
                <a:lnTo>
                  <a:pt x="5645816" y="0"/>
                </a:lnTo>
                <a:lnTo>
                  <a:pt x="5839302" y="113594"/>
                </a:lnTo>
                <a:cubicBezTo>
                  <a:pt x="6966500" y="826715"/>
                  <a:pt x="7714968" y="2084387"/>
                  <a:pt x="7714968" y="3516874"/>
                </a:cubicBezTo>
                <a:cubicBezTo>
                  <a:pt x="7714968" y="4905952"/>
                  <a:pt x="7011174" y="6130651"/>
                  <a:pt x="5940720" y="6853836"/>
                </a:cubicBezTo>
                <a:lnTo>
                  <a:pt x="5934226" y="6858000"/>
                </a:lnTo>
                <a:lnTo>
                  <a:pt x="1447412" y="6858000"/>
                </a:lnTo>
                <a:lnTo>
                  <a:pt x="1440740" y="6853836"/>
                </a:lnTo>
                <a:cubicBezTo>
                  <a:pt x="878752" y="6474164"/>
                  <a:pt x="417824" y="5956262"/>
                  <a:pt x="106742" y="5348915"/>
                </a:cubicBezTo>
                <a:lnTo>
                  <a:pt x="0" y="5120268"/>
                </a:lnTo>
                <a:lnTo>
                  <a:pt x="0" y="1910728"/>
                </a:lnTo>
                <a:lnTo>
                  <a:pt x="2094" y="1905464"/>
                </a:lnTo>
                <a:cubicBezTo>
                  <a:pt x="316870" y="1185936"/>
                  <a:pt x="836008" y="576218"/>
                  <a:pt x="1486117" y="149702"/>
                </a:cubicBezTo>
                <a:close/>
              </a:path>
            </a:pathLst>
          </a:custGeom>
          <a:solidFill>
            <a:schemeClr val="bg1">
              <a:lumMod val="85000"/>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任意多边形: 形状 8"/>
          <p:cNvSpPr/>
          <p:nvPr>
            <p:custDataLst>
              <p:tags r:id="rId4"/>
            </p:custDataLst>
          </p:nvPr>
        </p:nvSpPr>
        <p:spPr>
          <a:xfrm>
            <a:off x="185088" y="0"/>
            <a:ext cx="7313692" cy="6858000"/>
          </a:xfrm>
          <a:custGeom>
            <a:avLst/>
            <a:gdLst>
              <a:gd name="connsiteX0" fmla="*/ 2390577 w 7313692"/>
              <a:gd name="connsiteY0" fmla="*/ 0 h 6858000"/>
              <a:gd name="connsiteX1" fmla="*/ 4923117 w 7313692"/>
              <a:gd name="connsiteY1" fmla="*/ 0 h 6858000"/>
              <a:gd name="connsiteX2" fmla="*/ 5141490 w 7313692"/>
              <a:gd name="connsiteY2" fmla="*/ 86476 h 6858000"/>
              <a:gd name="connsiteX3" fmla="*/ 7313692 w 7313692"/>
              <a:gd name="connsiteY3" fmla="*/ 3429383 h 6858000"/>
              <a:gd name="connsiteX4" fmla="*/ 5141490 w 7313692"/>
              <a:gd name="connsiteY4" fmla="*/ 6772292 h 6858000"/>
              <a:gd name="connsiteX5" fmla="*/ 4925055 w 7313692"/>
              <a:gd name="connsiteY5" fmla="*/ 6858000 h 6858000"/>
              <a:gd name="connsiteX6" fmla="*/ 2388638 w 7313692"/>
              <a:gd name="connsiteY6" fmla="*/ 6858000 h 6858000"/>
              <a:gd name="connsiteX7" fmla="*/ 2172202 w 7313692"/>
              <a:gd name="connsiteY7" fmla="*/ 6772292 h 6858000"/>
              <a:gd name="connsiteX8" fmla="*/ 0 w 7313692"/>
              <a:gd name="connsiteY8" fmla="*/ 3429383 h 6858000"/>
              <a:gd name="connsiteX9" fmla="*/ 2172202 w 7313692"/>
              <a:gd name="connsiteY9" fmla="*/ 8647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313692" h="6858000">
                <a:moveTo>
                  <a:pt x="2390577" y="0"/>
                </a:moveTo>
                <a:lnTo>
                  <a:pt x="4923117" y="0"/>
                </a:lnTo>
                <a:lnTo>
                  <a:pt x="5141490" y="86476"/>
                </a:lnTo>
                <a:cubicBezTo>
                  <a:pt x="6421307" y="655715"/>
                  <a:pt x="7313692" y="1938335"/>
                  <a:pt x="7313692" y="3429383"/>
                </a:cubicBezTo>
                <a:cubicBezTo>
                  <a:pt x="7313692" y="4920432"/>
                  <a:pt x="6421308" y="6203052"/>
                  <a:pt x="5141490" y="6772292"/>
                </a:cubicBezTo>
                <a:lnTo>
                  <a:pt x="4925055" y="6858000"/>
                </a:lnTo>
                <a:lnTo>
                  <a:pt x="2388638" y="6858000"/>
                </a:lnTo>
                <a:lnTo>
                  <a:pt x="2172202" y="6772292"/>
                </a:lnTo>
                <a:cubicBezTo>
                  <a:pt x="892385" y="6203052"/>
                  <a:pt x="0" y="4920432"/>
                  <a:pt x="0" y="3429383"/>
                </a:cubicBezTo>
                <a:cubicBezTo>
                  <a:pt x="0" y="1938335"/>
                  <a:pt x="892385" y="655715"/>
                  <a:pt x="2172202" y="86476"/>
                </a:cubicBezTo>
                <a:close/>
              </a:path>
            </a:pathLst>
          </a:custGeom>
          <a:solidFill>
            <a:schemeClr val="bg1">
              <a:lumMod val="85000"/>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形状 9"/>
          <p:cNvSpPr/>
          <p:nvPr>
            <p:custDataLst>
              <p:tags r:id="rId5"/>
            </p:custDataLst>
          </p:nvPr>
        </p:nvSpPr>
        <p:spPr>
          <a:xfrm>
            <a:off x="8883565" y="5421536"/>
            <a:ext cx="3308435" cy="1436465"/>
          </a:xfrm>
          <a:custGeom>
            <a:avLst/>
            <a:gdLst>
              <a:gd name="connsiteX0" fmla="*/ 2072311 w 3308435"/>
              <a:gd name="connsiteY0" fmla="*/ 0 h 1436465"/>
              <a:gd name="connsiteX1" fmla="*/ 3175387 w 3308435"/>
              <a:gd name="connsiteY1" fmla="*/ 293607 h 1436465"/>
              <a:gd name="connsiteX2" fmla="*/ 3308435 w 3308435"/>
              <a:gd name="connsiteY2" fmla="*/ 376655 h 1436465"/>
              <a:gd name="connsiteX3" fmla="*/ 3308435 w 3308435"/>
              <a:gd name="connsiteY3" fmla="*/ 1436465 h 1436465"/>
              <a:gd name="connsiteX4" fmla="*/ 0 w 3308435"/>
              <a:gd name="connsiteY4" fmla="*/ 1436465 h 1436465"/>
              <a:gd name="connsiteX5" fmla="*/ 30369 w 3308435"/>
              <a:gd name="connsiteY5" fmla="*/ 1353490 h 1436465"/>
              <a:gd name="connsiteX6" fmla="*/ 2072311 w 3308435"/>
              <a:gd name="connsiteY6" fmla="*/ 0 h 1436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08435" h="1436465">
                <a:moveTo>
                  <a:pt x="2072311" y="0"/>
                </a:moveTo>
                <a:cubicBezTo>
                  <a:pt x="2473908" y="0"/>
                  <a:pt x="2850555" y="106824"/>
                  <a:pt x="3175387" y="293607"/>
                </a:cubicBezTo>
                <a:lnTo>
                  <a:pt x="3308435" y="376655"/>
                </a:lnTo>
                <a:lnTo>
                  <a:pt x="3308435" y="1436465"/>
                </a:lnTo>
                <a:lnTo>
                  <a:pt x="0" y="1436465"/>
                </a:lnTo>
                <a:lnTo>
                  <a:pt x="30369" y="1353490"/>
                </a:lnTo>
                <a:cubicBezTo>
                  <a:pt x="366790" y="558101"/>
                  <a:pt x="1154375" y="0"/>
                  <a:pt x="2072311" y="0"/>
                </a:cubicBezTo>
                <a:close/>
              </a:path>
            </a:pathLst>
          </a:custGeom>
          <a:solidFill>
            <a:schemeClr val="accent2">
              <a:lumMod val="40000"/>
              <a:lumOff val="60000"/>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custDataLst>
              <p:tags r:id="rId6"/>
            </p:custDataLst>
          </p:nvPr>
        </p:nvSpPr>
        <p:spPr>
          <a:xfrm>
            <a:off x="464896" y="0"/>
            <a:ext cx="6785176" cy="6785176"/>
          </a:xfrm>
          <a:prstGeom prst="ellipse">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TextBox 7"/>
          <p:cNvSpPr txBox="1"/>
          <p:nvPr/>
        </p:nvSpPr>
        <p:spPr>
          <a:xfrm>
            <a:off x="503760" y="1756676"/>
            <a:ext cx="11746963" cy="3218830"/>
          </a:xfrm>
          <a:prstGeom prst="rect">
            <a:avLst/>
          </a:prstGeom>
          <a:noFill/>
        </p:spPr>
        <p:txBody>
          <a:bodyPr wrap="square" rtlCol="0">
            <a:spAutoFit/>
          </a:bodyPr>
          <a:lstStyle/>
          <a:p>
            <a:pPr lvl="1" fontAlgn="auto">
              <a:lnSpc>
                <a:spcPts val="3500"/>
              </a:lnSpc>
              <a:buSzPct val="70000"/>
              <a:buFont typeface="Wingdings" panose="05000000000000000000" charset="0"/>
              <a:buChar char=""/>
            </a:pPr>
            <a:endParaRPr lang="zh-CN" altLang="zh-CN" sz="2400" dirty="0">
              <a:latin typeface="微软雅黑" panose="020B0503020204020204" charset="-122"/>
              <a:ea typeface="微软雅黑" panose="020B0503020204020204" charset="-122"/>
              <a:cs typeface="微软雅黑" panose="020B0503020204020204" charset="-122"/>
            </a:endParaRPr>
          </a:p>
          <a:p>
            <a:pPr indent="0" fontAlgn="auto">
              <a:lnSpc>
                <a:spcPct val="150000"/>
              </a:lnSpc>
              <a:buSzPct val="70000"/>
              <a:buFont typeface="Wingdings" panose="05000000000000000000" charset="0"/>
              <a:buNone/>
            </a:pPr>
            <a:r>
              <a:rPr lang="zh-CN" altLang="en-US" sz="2900" dirty="0">
                <a:latin typeface="黑体" panose="02010609060101010101" pitchFamily="49" charset="-122"/>
                <a:ea typeface="黑体" panose="02010609060101010101" pitchFamily="49" charset="-122"/>
              </a:rPr>
              <a:t>坚持</a:t>
            </a:r>
            <a:r>
              <a:rPr lang="en-US" altLang="zh-CN" sz="2900" dirty="0">
                <a:latin typeface="黑体" panose="02010609060101010101" pitchFamily="49" charset="-122"/>
                <a:ea typeface="黑体" panose="02010609060101010101" pitchFamily="49" charset="-122"/>
              </a:rPr>
              <a:t>“按制度管理、按程序运行”</a:t>
            </a:r>
          </a:p>
          <a:p>
            <a:pPr indent="0" fontAlgn="auto">
              <a:lnSpc>
                <a:spcPct val="150000"/>
              </a:lnSpc>
              <a:buSzPct val="70000"/>
              <a:buFont typeface="Wingdings" panose="05000000000000000000" charset="0"/>
              <a:buNone/>
            </a:pPr>
            <a:r>
              <a:rPr lang="en-US" altLang="zh-CN" sz="2900" dirty="0">
                <a:latin typeface="黑体" panose="02010609060101010101" pitchFamily="49" charset="-122"/>
                <a:ea typeface="黑体" panose="02010609060101010101" pitchFamily="49" charset="-122"/>
              </a:rPr>
              <a:t>坚持“公平公正、公开透明”</a:t>
            </a:r>
          </a:p>
          <a:p>
            <a:pPr marL="457200" indent="-457200" fontAlgn="auto">
              <a:lnSpc>
                <a:spcPct val="150000"/>
              </a:lnSpc>
              <a:buSzPct val="70000"/>
              <a:buFont typeface="Wingdings" panose="05000000000000000000" charset="0"/>
              <a:buChar char="l"/>
            </a:pPr>
            <a:r>
              <a:rPr lang="zh-CN" altLang="en-US" sz="2900" dirty="0">
                <a:solidFill>
                  <a:srgbClr val="C00000"/>
                </a:solidFill>
                <a:latin typeface="黑体" panose="02010609060101010101" pitchFamily="49" charset="-122"/>
                <a:ea typeface="黑体" panose="02010609060101010101" pitchFamily="49" charset="-122"/>
              </a:rPr>
              <a:t>运作模式：</a:t>
            </a:r>
            <a:r>
              <a:rPr lang="en-US" altLang="zh-CN" sz="2900" dirty="0">
                <a:latin typeface="黑体" panose="02010609060101010101" pitchFamily="49" charset="-122"/>
                <a:ea typeface="黑体" panose="02010609060101010101" pitchFamily="49" charset="-122"/>
              </a:rPr>
              <a:t>国家设立、政府主导、专家评审、面向社会</a:t>
            </a:r>
            <a:endParaRPr lang="zh-CN" altLang="en-US" sz="2900" dirty="0">
              <a:latin typeface="黑体" panose="02010609060101010101" pitchFamily="49" charset="-122"/>
              <a:ea typeface="黑体" panose="02010609060101010101" pitchFamily="49" charset="-122"/>
            </a:endParaRPr>
          </a:p>
          <a:p>
            <a:pPr marL="457200" indent="-457200" fontAlgn="auto">
              <a:lnSpc>
                <a:spcPct val="150000"/>
              </a:lnSpc>
              <a:buSzPct val="70000"/>
              <a:buFont typeface="Wingdings" panose="05000000000000000000" charset="0"/>
              <a:buChar char="l"/>
            </a:pPr>
            <a:r>
              <a:rPr lang="zh-CN" altLang="en-US" sz="2900" dirty="0" smtClean="0">
                <a:solidFill>
                  <a:srgbClr val="C00000"/>
                </a:solidFill>
                <a:latin typeface="黑体" panose="02010609060101010101" pitchFamily="49" charset="-122"/>
                <a:ea typeface="黑体" panose="02010609060101010101" pitchFamily="49" charset="-122"/>
              </a:rPr>
              <a:t>工作流程：</a:t>
            </a:r>
            <a:r>
              <a:rPr lang="zh-CN" altLang="en-US" sz="2900" kern="1000" dirty="0" smtClean="0">
                <a:latin typeface="黑体" panose="02010609060101010101" pitchFamily="49" charset="-122"/>
                <a:ea typeface="黑体" panose="02010609060101010101" pitchFamily="49" charset="-122"/>
              </a:rPr>
              <a:t>规划指南、申报</a:t>
            </a:r>
            <a:r>
              <a:rPr lang="zh-CN" altLang="en-US" sz="2900" kern="1000" dirty="0">
                <a:latin typeface="黑体" panose="02010609060101010101" pitchFamily="49" charset="-122"/>
                <a:ea typeface="黑体" panose="02010609060101010101" pitchFamily="49" charset="-122"/>
              </a:rPr>
              <a:t>评审、实施</a:t>
            </a:r>
            <a:r>
              <a:rPr lang="zh-CN" altLang="en-US" sz="2900" kern="1000" dirty="0" smtClean="0">
                <a:latin typeface="黑体" panose="02010609060101010101" pitchFamily="49" charset="-122"/>
                <a:ea typeface="黑体" panose="02010609060101010101" pitchFamily="49" charset="-122"/>
              </a:rPr>
              <a:t>监督、结项验收、成果</a:t>
            </a:r>
            <a:r>
              <a:rPr lang="zh-CN" altLang="en-US" sz="2900" kern="1000" dirty="0">
                <a:latin typeface="黑体" panose="02010609060101010101" pitchFamily="49" charset="-122"/>
                <a:ea typeface="黑体" panose="02010609060101010101" pitchFamily="49" charset="-122"/>
              </a:rPr>
              <a:t>运用</a:t>
            </a:r>
          </a:p>
        </p:txBody>
      </p:sp>
      <p:sp>
        <p:nvSpPr>
          <p:cNvPr id="15" name="TextBox 14"/>
          <p:cNvSpPr txBox="1"/>
          <p:nvPr/>
        </p:nvSpPr>
        <p:spPr>
          <a:xfrm>
            <a:off x="5271135" y="4594225"/>
            <a:ext cx="4916170" cy="1245235"/>
          </a:xfrm>
          <a:prstGeom prst="rect">
            <a:avLst/>
          </a:prstGeom>
          <a:noFill/>
        </p:spPr>
        <p:txBody>
          <a:bodyPr wrap="square" rtlCol="0">
            <a:spAutoFit/>
          </a:bodyPr>
          <a:lstStyle/>
          <a:p>
            <a:pPr indent="0" fontAlgn="auto">
              <a:lnSpc>
                <a:spcPts val="3500"/>
              </a:lnSpc>
              <a:buSzPct val="70000"/>
              <a:buFont typeface="Wingdings" panose="05000000000000000000" charset="0"/>
              <a:buNone/>
            </a:pPr>
            <a:endParaRPr lang="en-US" altLang="zh-CN" sz="2400" b="1" dirty="0">
              <a:latin typeface="华文中宋" panose="02010600040101010101" charset="-122"/>
              <a:ea typeface="华文中宋" panose="02010600040101010101" charset="-122"/>
            </a:endParaRPr>
          </a:p>
          <a:p>
            <a:pPr fontAlgn="auto">
              <a:lnSpc>
                <a:spcPts val="5500"/>
              </a:lnSpc>
              <a:buSzPct val="70000"/>
            </a:pPr>
            <a:r>
              <a:rPr lang="en-US" altLang="zh-CN" sz="2800" dirty="0">
                <a:latin typeface="华文中宋" panose="02010600040101010101" charset="-122"/>
                <a:ea typeface="华文中宋" panose="02010600040101010101" charset="-122"/>
                <a:cs typeface="华文中宋" panose="02010600040101010101" charset="-122"/>
              </a:rPr>
              <a:t> </a:t>
            </a:r>
            <a:r>
              <a:rPr lang="en-US" altLang="zh-CN" sz="2400" b="1" dirty="0">
                <a:latin typeface="微软雅黑" panose="020B0503020204020204" charset="-122"/>
                <a:ea typeface="微软雅黑" panose="020B0503020204020204" charset="-122"/>
                <a:cs typeface="微软雅黑" panose="020B0503020204020204" charset="-122"/>
              </a:rPr>
              <a:t>  </a:t>
            </a:r>
            <a:endParaRPr lang="zh-CN" altLang="zh-CN" sz="2400" b="1" dirty="0">
              <a:latin typeface="微软雅黑" panose="020B0503020204020204" charset="-122"/>
              <a:ea typeface="微软雅黑" panose="020B0503020204020204" charset="-122"/>
              <a:cs typeface="微软雅黑" panose="020B0503020204020204" charset="-122"/>
            </a:endParaRPr>
          </a:p>
        </p:txBody>
      </p:sp>
      <p:cxnSp>
        <p:nvCxnSpPr>
          <p:cNvPr id="5" name="直接连接符 4"/>
          <p:cNvCxnSpPr/>
          <p:nvPr/>
        </p:nvCxnSpPr>
        <p:spPr>
          <a:xfrm>
            <a:off x="139700" y="897255"/>
            <a:ext cx="11899265" cy="0"/>
          </a:xfrm>
          <a:prstGeom prst="line">
            <a:avLst/>
          </a:prstGeom>
          <a:ln>
            <a:solidFill>
              <a:srgbClr val="E40017"/>
            </a:solidFill>
          </a:ln>
        </p:spPr>
        <p:style>
          <a:lnRef idx="1">
            <a:schemeClr val="accent2"/>
          </a:lnRef>
          <a:fillRef idx="0">
            <a:schemeClr val="accent2"/>
          </a:fillRef>
          <a:effectRef idx="0">
            <a:schemeClr val="accent2"/>
          </a:effectRef>
          <a:fontRef idx="minor">
            <a:schemeClr val="tx1"/>
          </a:fontRef>
        </p:style>
      </p:cxnSp>
      <p:pic>
        <p:nvPicPr>
          <p:cNvPr id="12" name="图片 11">
            <a:extLst>
              <a:ext uri="{FF2B5EF4-FFF2-40B4-BE49-F238E27FC236}">
                <a16:creationId xmlns:a16="http://schemas.microsoft.com/office/drawing/2014/main" id="{6688EF13-D1F7-43E4-8561-CEF5BE88185A}"/>
              </a:ext>
            </a:extLst>
          </p:cNvPr>
          <p:cNvPicPr>
            <a:picLocks noChangeAspect="1"/>
          </p:cNvPicPr>
          <p:nvPr/>
        </p:nvPicPr>
        <p:blipFill>
          <a:blip r:embed="rId9"/>
          <a:srcRect l="4103" t="6972" r="3906" b="10153"/>
          <a:stretch>
            <a:fillRect/>
          </a:stretch>
        </p:blipFill>
        <p:spPr>
          <a:xfrm>
            <a:off x="19780" y="119291"/>
            <a:ext cx="4212235" cy="859421"/>
          </a:xfrm>
          <a:prstGeom prst="rect">
            <a:avLst/>
          </a:prstGeom>
        </p:spPr>
      </p:pic>
    </p:spTree>
    <p:custDataLst>
      <p:tags r:id="rId1"/>
    </p:custDataLst>
    <p:extLst>
      <p:ext uri="{BB962C8B-B14F-4D97-AF65-F5344CB8AC3E}">
        <p14:creationId xmlns:p14="http://schemas.microsoft.com/office/powerpoint/2010/main" val="3098336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副标题 2"/>
          <p:cNvSpPr txBox="1"/>
          <p:nvPr/>
        </p:nvSpPr>
        <p:spPr>
          <a:xfrm>
            <a:off x="2401994" y="4412404"/>
            <a:ext cx="4315883" cy="1056216"/>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342900" lvl="0" indent="-342900" eaLnBrk="1" hangingPunct="1">
              <a:buNone/>
            </a:pPr>
            <a:r>
              <a:rPr lang="zh-CN" altLang="en-US" b="1" dirty="0">
                <a:solidFill>
                  <a:schemeClr val="bg1"/>
                </a:solidFill>
                <a:latin typeface="微软雅黑" panose="020B0503020204020204" charset="-122"/>
                <a:ea typeface="微软雅黑" panose="020B0503020204020204" charset="-122"/>
              </a:rPr>
              <a:t>立项</a:t>
            </a:r>
            <a:r>
              <a:rPr lang="en-US" altLang="zh-CN" b="1" dirty="0">
                <a:solidFill>
                  <a:schemeClr val="bg1"/>
                </a:solidFill>
                <a:latin typeface="微软雅黑" panose="020B0503020204020204" charset="-122"/>
                <a:ea typeface="微软雅黑" panose="020B0503020204020204" charset="-122"/>
              </a:rPr>
              <a:t>728</a:t>
            </a:r>
            <a:r>
              <a:rPr lang="zh-CN" altLang="en-US" b="1" dirty="0">
                <a:solidFill>
                  <a:schemeClr val="bg1"/>
                </a:solidFill>
                <a:latin typeface="微软雅黑" panose="020B0503020204020204" charset="-122"/>
                <a:ea typeface="微软雅黑" panose="020B0503020204020204" charset="-122"/>
              </a:rPr>
              <a:t>个</a:t>
            </a:r>
          </a:p>
        </p:txBody>
      </p:sp>
      <p:grpSp>
        <p:nvGrpSpPr>
          <p:cNvPr id="2" name="组合 1"/>
          <p:cNvGrpSpPr/>
          <p:nvPr/>
        </p:nvGrpSpPr>
        <p:grpSpPr>
          <a:xfrm>
            <a:off x="725726" y="2742521"/>
            <a:ext cx="4097000" cy="2272665"/>
            <a:chOff x="1653" y="6485"/>
            <a:chExt cx="16331" cy="3579"/>
          </a:xfrm>
        </p:grpSpPr>
        <p:sp>
          <p:nvSpPr>
            <p:cNvPr id="20" name="矩形 19"/>
            <p:cNvSpPr/>
            <p:nvPr/>
          </p:nvSpPr>
          <p:spPr>
            <a:xfrm>
              <a:off x="1653" y="6485"/>
              <a:ext cx="16056" cy="3579"/>
            </a:xfrm>
            <a:prstGeom prst="rect">
              <a:avLst/>
            </a:prstGeom>
            <a:pattFill prst="pct50">
              <a:fgClr>
                <a:schemeClr val="accent1">
                  <a:lumMod val="60000"/>
                  <a:lumOff val="40000"/>
                </a:schemeClr>
              </a:fgClr>
              <a:bgClr>
                <a:srgbClr val="FFFFFF"/>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400" b="0" i="0" u="none" strike="noStrike" kern="1200" cap="none" spc="0" normalizeH="0" baseline="0" noProof="0">
                <a:ln>
                  <a:noFill/>
                </a:ln>
                <a:solidFill>
                  <a:schemeClr val="bg1">
                    <a:lumMod val="65000"/>
                  </a:schemeClr>
                </a:solidFill>
                <a:effectLst/>
                <a:uLnTx/>
                <a:uFillTx/>
                <a:latin typeface="+mn-lt"/>
                <a:ea typeface="+mn-ea"/>
                <a:cs typeface="+mn-cs"/>
              </a:endParaRPr>
            </a:p>
          </p:txBody>
        </p:sp>
        <p:sp>
          <p:nvSpPr>
            <p:cNvPr id="10246" name="副标题 2"/>
            <p:cNvSpPr txBox="1"/>
            <p:nvPr/>
          </p:nvSpPr>
          <p:spPr>
            <a:xfrm>
              <a:off x="1653" y="8341"/>
              <a:ext cx="16330" cy="1663"/>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342900" lvl="0" indent="-342900" eaLnBrk="1" hangingPunct="1">
                <a:buNone/>
              </a:pPr>
              <a:r>
                <a:rPr lang="zh-CN" altLang="en-US" b="1" dirty="0" smtClean="0">
                  <a:solidFill>
                    <a:schemeClr val="tx1"/>
                  </a:solidFill>
                  <a:latin typeface="微软雅黑" panose="020B0503020204020204" charset="-122"/>
                  <a:ea typeface="微软雅黑" panose="020B0503020204020204" charset="-122"/>
                </a:rPr>
                <a:t>立项</a:t>
              </a:r>
              <a:r>
                <a:rPr lang="zh-CN" altLang="en-US" b="1" dirty="0">
                  <a:solidFill>
                    <a:schemeClr val="tx1"/>
                  </a:solidFill>
                  <a:latin typeface="微软雅黑" panose="020B0503020204020204" charset="-122"/>
                  <a:ea typeface="微软雅黑" panose="020B0503020204020204" charset="-122"/>
                </a:rPr>
                <a:t>数        资助金额</a:t>
              </a:r>
            </a:p>
          </p:txBody>
        </p:sp>
        <p:sp>
          <p:nvSpPr>
            <p:cNvPr id="10247" name="副标题 2"/>
            <p:cNvSpPr txBox="1"/>
            <p:nvPr/>
          </p:nvSpPr>
          <p:spPr>
            <a:xfrm>
              <a:off x="1654" y="7112"/>
              <a:ext cx="16330" cy="1663"/>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342900" lvl="0" indent="-342900" eaLnBrk="1" hangingPunct="1">
                <a:buNone/>
              </a:pPr>
              <a:r>
                <a:rPr lang="en-US" altLang="zh-CN" b="1" dirty="0" smtClean="0">
                  <a:solidFill>
                    <a:srgbClr val="E40017"/>
                  </a:solidFill>
                  <a:latin typeface="微软雅黑" panose="020B0503020204020204" charset="-122"/>
                  <a:ea typeface="微软雅黑" panose="020B0503020204020204" charset="-122"/>
                </a:rPr>
                <a:t>6415</a:t>
              </a:r>
              <a:r>
                <a:rPr lang="zh-CN" altLang="en-US" b="1" dirty="0" smtClean="0">
                  <a:solidFill>
                    <a:srgbClr val="E40017"/>
                  </a:solidFill>
                  <a:latin typeface="微软雅黑" panose="020B0503020204020204" charset="-122"/>
                  <a:ea typeface="微软雅黑" panose="020B0503020204020204" charset="-122"/>
                </a:rPr>
                <a:t>项</a:t>
              </a:r>
              <a:r>
                <a:rPr lang="en-US" altLang="zh-CN" b="1" dirty="0" smtClean="0">
                  <a:solidFill>
                    <a:srgbClr val="E40017"/>
                  </a:solidFill>
                  <a:latin typeface="微软雅黑" panose="020B0503020204020204" charset="-122"/>
                  <a:ea typeface="微软雅黑" panose="020B0503020204020204" charset="-122"/>
                </a:rPr>
                <a:t>         51</a:t>
              </a:r>
              <a:r>
                <a:rPr lang="zh-CN" altLang="en-US" b="1" dirty="0" smtClean="0">
                  <a:solidFill>
                    <a:srgbClr val="E40017"/>
                  </a:solidFill>
                  <a:latin typeface="微软雅黑" panose="020B0503020204020204" charset="-122"/>
                  <a:ea typeface="微软雅黑" panose="020B0503020204020204" charset="-122"/>
                </a:rPr>
                <a:t>亿</a:t>
              </a:r>
              <a:endParaRPr lang="zh-CN" altLang="en-US" b="1" dirty="0">
                <a:solidFill>
                  <a:srgbClr val="E40017"/>
                </a:solidFill>
                <a:latin typeface="微软雅黑" panose="020B0503020204020204" charset="-122"/>
                <a:ea typeface="微软雅黑" panose="020B0503020204020204" charset="-122"/>
              </a:endParaRPr>
            </a:p>
          </p:txBody>
        </p:sp>
      </p:grpSp>
      <p:cxnSp>
        <p:nvCxnSpPr>
          <p:cNvPr id="15" name="直接连接符 14"/>
          <p:cNvCxnSpPr/>
          <p:nvPr/>
        </p:nvCxnSpPr>
        <p:spPr>
          <a:xfrm>
            <a:off x="139700" y="897255"/>
            <a:ext cx="11870690" cy="0"/>
          </a:xfrm>
          <a:prstGeom prst="line">
            <a:avLst/>
          </a:prstGeom>
        </p:spPr>
        <p:style>
          <a:lnRef idx="1">
            <a:schemeClr val="accent2"/>
          </a:lnRef>
          <a:fillRef idx="0">
            <a:schemeClr val="accent2"/>
          </a:fillRef>
          <a:effectRef idx="0">
            <a:schemeClr val="accent2"/>
          </a:effectRef>
          <a:fontRef idx="minor">
            <a:schemeClr val="tx1"/>
          </a:fontRef>
        </p:style>
      </p:cxnSp>
      <p:sp>
        <p:nvSpPr>
          <p:cNvPr id="3" name="文本框 2"/>
          <p:cNvSpPr txBox="1"/>
          <p:nvPr/>
        </p:nvSpPr>
        <p:spPr>
          <a:xfrm>
            <a:off x="725726" y="1603496"/>
            <a:ext cx="10269220" cy="584775"/>
          </a:xfrm>
          <a:prstGeom prst="rect">
            <a:avLst/>
          </a:prstGeom>
          <a:noFill/>
        </p:spPr>
        <p:txBody>
          <a:bodyPr wrap="square" rtlCol="0">
            <a:spAutoFit/>
          </a:bodyPr>
          <a:lstStyle/>
          <a:p>
            <a:r>
              <a:rPr lang="en-US" altLang="zh-CN" sz="3200" b="1" dirty="0" smtClean="0">
                <a:solidFill>
                  <a:schemeClr val="tx1"/>
                </a:solidFill>
                <a:latin typeface="微软雅黑" panose="020B0503020204020204" charset="-122"/>
                <a:ea typeface="微软雅黑" panose="020B0503020204020204" charset="-122"/>
              </a:rPr>
              <a:t>2014~2022</a:t>
            </a:r>
            <a:endParaRPr lang="en-US" altLang="zh-CN" sz="3200" b="1" dirty="0">
              <a:solidFill>
                <a:schemeClr val="tx1"/>
              </a:solidFill>
              <a:latin typeface="微软雅黑" panose="020B0503020204020204" charset="-122"/>
              <a:ea typeface="微软雅黑" panose="020B0503020204020204" charset="-122"/>
            </a:endParaRPr>
          </a:p>
        </p:txBody>
      </p:sp>
      <p:sp>
        <p:nvSpPr>
          <p:cNvPr id="11" name="文本框 10"/>
          <p:cNvSpPr txBox="1"/>
          <p:nvPr/>
        </p:nvSpPr>
        <p:spPr>
          <a:xfrm>
            <a:off x="5099497" y="2104361"/>
            <a:ext cx="4530725" cy="3426579"/>
          </a:xfrm>
          <a:prstGeom prst="rect">
            <a:avLst/>
          </a:prstGeom>
          <a:noFill/>
          <a:ln w="9525">
            <a:noFill/>
          </a:ln>
        </p:spPr>
        <p:txBody>
          <a:bodyPr wrap="square">
            <a:spAutoFit/>
          </a:bodyPr>
          <a:lstStyle/>
          <a:p>
            <a:pPr indent="0" algn="just" fontAlgn="auto">
              <a:lnSpc>
                <a:spcPts val="6000"/>
              </a:lnSpc>
            </a:pPr>
            <a:r>
              <a:rPr lang="zh-CN" altLang="en-US" sz="2800" kern="1000" spc="600" dirty="0">
                <a:solidFill>
                  <a:schemeClr val="tx1"/>
                </a:solidFill>
                <a:uFillTx/>
                <a:latin typeface="黑体" panose="02010609060101010101" pitchFamily="49" charset="-122"/>
                <a:ea typeface="黑体" panose="02010609060101010101" pitchFamily="49" charset="-122"/>
                <a:cs typeface="仿宋" panose="02010609060101010101" charset="-122"/>
              </a:rPr>
              <a:t>舞台艺术创作资助项目</a:t>
            </a:r>
            <a:r>
              <a:rPr lang="zh-CN" altLang="en-US" sz="2800" kern="1000" dirty="0">
                <a:latin typeface="黑体" panose="02010609060101010101" pitchFamily="49" charset="-122"/>
                <a:ea typeface="黑体" panose="02010609060101010101" pitchFamily="49" charset="-122"/>
                <a:cs typeface="仿宋" panose="02010609060101010101" charset="-122"/>
              </a:rPr>
              <a:t>      </a:t>
            </a:r>
          </a:p>
          <a:p>
            <a:pPr algn="just">
              <a:lnSpc>
                <a:spcPts val="5000"/>
              </a:lnSpc>
            </a:pPr>
            <a:r>
              <a:rPr lang="zh-CN" altLang="en-US" sz="2800" spc="1450" dirty="0" smtClean="0">
                <a:latin typeface="黑体" panose="02010609060101010101" pitchFamily="49" charset="-122"/>
                <a:ea typeface="黑体" panose="02010609060101010101" pitchFamily="49" charset="-122"/>
                <a:cs typeface="仿宋" panose="02010609060101010101" charset="-122"/>
              </a:rPr>
              <a:t>美术</a:t>
            </a:r>
            <a:r>
              <a:rPr lang="zh-CN" altLang="en-US" sz="2800" spc="1450" dirty="0">
                <a:latin typeface="黑体" panose="02010609060101010101" pitchFamily="49" charset="-122"/>
                <a:ea typeface="黑体" panose="02010609060101010101" pitchFamily="49" charset="-122"/>
                <a:cs typeface="仿宋" panose="02010609060101010101" charset="-122"/>
              </a:rPr>
              <a:t>创作资助项目</a:t>
            </a:r>
            <a:endParaRPr lang="zh-CN" altLang="en-US" sz="2800" dirty="0">
              <a:latin typeface="黑体" panose="02010609060101010101" pitchFamily="49" charset="-122"/>
              <a:ea typeface="黑体" panose="02010609060101010101" pitchFamily="49" charset="-122"/>
              <a:cs typeface="仿宋" panose="02010609060101010101" charset="-122"/>
            </a:endParaRPr>
          </a:p>
          <a:p>
            <a:pPr indent="0" algn="just" fontAlgn="auto">
              <a:lnSpc>
                <a:spcPts val="5000"/>
              </a:lnSpc>
            </a:pPr>
            <a:r>
              <a:rPr lang="zh-CN" altLang="en-US" sz="2800" spc="500" dirty="0" smtClean="0">
                <a:solidFill>
                  <a:schemeClr val="tx1"/>
                </a:solidFill>
                <a:uFillTx/>
                <a:latin typeface="黑体" panose="02010609060101010101" pitchFamily="49" charset="-122"/>
                <a:ea typeface="黑体" panose="02010609060101010101" pitchFamily="49" charset="-122"/>
                <a:cs typeface="仿宋" panose="02010609060101010101" charset="-122"/>
              </a:rPr>
              <a:t>传播</a:t>
            </a:r>
            <a:r>
              <a:rPr lang="zh-CN" altLang="en-US" sz="2800" spc="500" dirty="0">
                <a:solidFill>
                  <a:schemeClr val="tx1"/>
                </a:solidFill>
                <a:uFillTx/>
                <a:latin typeface="黑体" panose="02010609060101010101" pitchFamily="49" charset="-122"/>
                <a:ea typeface="黑体" panose="02010609060101010101" pitchFamily="49" charset="-122"/>
                <a:cs typeface="仿宋" panose="02010609060101010101" charset="-122"/>
              </a:rPr>
              <a:t>交流推广资助项目</a:t>
            </a:r>
            <a:r>
              <a:rPr lang="zh-CN" altLang="en-US" sz="2800" dirty="0">
                <a:latin typeface="黑体" panose="02010609060101010101" pitchFamily="49" charset="-122"/>
                <a:ea typeface="黑体" panose="02010609060101010101" pitchFamily="49" charset="-122"/>
                <a:cs typeface="仿宋" panose="02010609060101010101" charset="-122"/>
              </a:rPr>
              <a:t>          </a:t>
            </a:r>
          </a:p>
          <a:p>
            <a:pPr indent="0" algn="just" fontAlgn="auto">
              <a:lnSpc>
                <a:spcPts val="5000"/>
              </a:lnSpc>
            </a:pPr>
            <a:r>
              <a:rPr lang="zh-CN" altLang="en-US" sz="2800" spc="500" dirty="0">
                <a:solidFill>
                  <a:schemeClr val="tx1"/>
                </a:solidFill>
                <a:uFillTx/>
                <a:latin typeface="黑体" panose="02010609060101010101" pitchFamily="49" charset="-122"/>
                <a:ea typeface="黑体" panose="02010609060101010101" pitchFamily="49" charset="-122"/>
                <a:cs typeface="仿宋" panose="02010609060101010101" charset="-122"/>
              </a:rPr>
              <a:t>艺术人才</a:t>
            </a:r>
            <a:r>
              <a:rPr lang="zh-CN" altLang="en-US" sz="2800" spc="500" dirty="0" smtClean="0">
                <a:solidFill>
                  <a:schemeClr val="tx1"/>
                </a:solidFill>
                <a:uFillTx/>
                <a:latin typeface="黑体" panose="02010609060101010101" pitchFamily="49" charset="-122"/>
                <a:ea typeface="黑体" panose="02010609060101010101" pitchFamily="49" charset="-122"/>
                <a:cs typeface="仿宋" panose="02010609060101010101" charset="-122"/>
              </a:rPr>
              <a:t>培训资助项目</a:t>
            </a:r>
            <a:endParaRPr lang="en-US" altLang="zh-CN" sz="2800" spc="500" dirty="0" smtClean="0">
              <a:solidFill>
                <a:schemeClr val="tx1"/>
              </a:solidFill>
              <a:uFillTx/>
              <a:latin typeface="黑体" panose="02010609060101010101" pitchFamily="49" charset="-122"/>
              <a:ea typeface="黑体" panose="02010609060101010101" pitchFamily="49" charset="-122"/>
              <a:cs typeface="仿宋" panose="02010609060101010101" charset="-122"/>
            </a:endParaRPr>
          </a:p>
          <a:p>
            <a:pPr algn="just">
              <a:lnSpc>
                <a:spcPts val="5000"/>
              </a:lnSpc>
            </a:pPr>
            <a:r>
              <a:rPr lang="zh-CN" altLang="en-US" sz="2800" dirty="0">
                <a:latin typeface="黑体" panose="02010609060101010101" pitchFamily="49" charset="-122"/>
                <a:ea typeface="黑体" panose="02010609060101010101" pitchFamily="49" charset="-122"/>
                <a:cs typeface="仿宋" panose="02010609060101010101" charset="-122"/>
              </a:rPr>
              <a:t>青年艺术创作人才资助</a:t>
            </a:r>
            <a:r>
              <a:rPr lang="zh-CN" altLang="en-US" sz="2800" dirty="0" smtClean="0">
                <a:latin typeface="黑体" panose="02010609060101010101" pitchFamily="49" charset="-122"/>
                <a:ea typeface="黑体" panose="02010609060101010101" pitchFamily="49" charset="-122"/>
                <a:cs typeface="仿宋" panose="02010609060101010101" charset="-122"/>
              </a:rPr>
              <a:t>项目</a:t>
            </a:r>
            <a:endParaRPr lang="zh-CN" altLang="en-US" sz="2800" dirty="0">
              <a:latin typeface="黑体" panose="02010609060101010101" pitchFamily="49" charset="-122"/>
              <a:ea typeface="黑体" panose="02010609060101010101" pitchFamily="49" charset="-122"/>
              <a:cs typeface="仿宋" panose="02010609060101010101" charset="-122"/>
            </a:endParaRPr>
          </a:p>
        </p:txBody>
      </p:sp>
      <p:sp>
        <p:nvSpPr>
          <p:cNvPr id="12" name="文本框 11"/>
          <p:cNvSpPr txBox="1"/>
          <p:nvPr/>
        </p:nvSpPr>
        <p:spPr>
          <a:xfrm>
            <a:off x="9878816" y="2188271"/>
            <a:ext cx="1871345" cy="3298339"/>
          </a:xfrm>
          <a:prstGeom prst="rect">
            <a:avLst/>
          </a:prstGeom>
          <a:noFill/>
          <a:ln w="9525">
            <a:noFill/>
          </a:ln>
        </p:spPr>
        <p:txBody>
          <a:bodyPr wrap="square">
            <a:spAutoFit/>
          </a:bodyPr>
          <a:lstStyle/>
          <a:p>
            <a:pPr indent="0" fontAlgn="auto">
              <a:lnSpc>
                <a:spcPts val="5000"/>
              </a:lnSpc>
            </a:pPr>
            <a:r>
              <a:rPr lang="en-US" altLang="zh-CN" sz="2800" dirty="0" smtClean="0">
                <a:solidFill>
                  <a:srgbClr val="FF0000"/>
                </a:solidFill>
                <a:latin typeface="黑体" panose="02010609060101010101" pitchFamily="49" charset="-122"/>
                <a:ea typeface="黑体" panose="02010609060101010101" pitchFamily="49" charset="-122"/>
                <a:cs typeface="仿宋" panose="02010609060101010101" charset="-122"/>
              </a:rPr>
              <a:t> 2294</a:t>
            </a:r>
            <a:r>
              <a:rPr lang="zh-CN" altLang="en-US" sz="2800" dirty="0" smtClean="0">
                <a:latin typeface="黑体" panose="02010609060101010101" pitchFamily="49" charset="-122"/>
                <a:ea typeface="黑体" panose="02010609060101010101" pitchFamily="49" charset="-122"/>
                <a:cs typeface="仿宋" panose="02010609060101010101" charset="-122"/>
              </a:rPr>
              <a:t>项</a:t>
            </a:r>
            <a:endParaRPr lang="zh-CN" altLang="en-US" sz="2800" dirty="0">
              <a:latin typeface="黑体" panose="02010609060101010101" pitchFamily="49" charset="-122"/>
              <a:ea typeface="黑体" panose="02010609060101010101" pitchFamily="49" charset="-122"/>
              <a:cs typeface="仿宋" panose="02010609060101010101" charset="-122"/>
            </a:endParaRPr>
          </a:p>
          <a:p>
            <a:pPr>
              <a:lnSpc>
                <a:spcPts val="5000"/>
              </a:lnSpc>
            </a:pPr>
            <a:r>
              <a:rPr lang="en-US" altLang="zh-CN" sz="2800" dirty="0" smtClean="0">
                <a:solidFill>
                  <a:srgbClr val="FF0000"/>
                </a:solidFill>
                <a:latin typeface="黑体" panose="02010609060101010101" pitchFamily="49" charset="-122"/>
                <a:ea typeface="黑体" panose="02010609060101010101" pitchFamily="49" charset="-122"/>
                <a:cs typeface="仿宋" panose="02010609060101010101" charset="-122"/>
              </a:rPr>
              <a:t>  428</a:t>
            </a:r>
            <a:r>
              <a:rPr lang="zh-CN" altLang="en-US" sz="2800" dirty="0" smtClean="0">
                <a:latin typeface="黑体" panose="02010609060101010101" pitchFamily="49" charset="-122"/>
                <a:ea typeface="黑体" panose="02010609060101010101" pitchFamily="49" charset="-122"/>
                <a:cs typeface="仿宋" panose="02010609060101010101" charset="-122"/>
              </a:rPr>
              <a:t>项</a:t>
            </a:r>
            <a:endParaRPr lang="zh-CN" altLang="en-US" sz="2800" dirty="0">
              <a:latin typeface="黑体" panose="02010609060101010101" pitchFamily="49" charset="-122"/>
              <a:ea typeface="黑体" panose="02010609060101010101" pitchFamily="49" charset="-122"/>
              <a:cs typeface="仿宋" panose="02010609060101010101" charset="-122"/>
            </a:endParaRPr>
          </a:p>
          <a:p>
            <a:pPr indent="0" fontAlgn="auto">
              <a:lnSpc>
                <a:spcPts val="5000"/>
              </a:lnSpc>
            </a:pPr>
            <a:r>
              <a:rPr lang="en-US" altLang="zh-CN" sz="2800" dirty="0" smtClean="0">
                <a:solidFill>
                  <a:srgbClr val="FF0000"/>
                </a:solidFill>
                <a:latin typeface="黑体" panose="02010609060101010101" pitchFamily="49" charset="-122"/>
                <a:ea typeface="黑体" panose="02010609060101010101" pitchFamily="49" charset="-122"/>
                <a:cs typeface="仿宋" panose="02010609060101010101" charset="-122"/>
              </a:rPr>
              <a:t> 1052</a:t>
            </a:r>
            <a:r>
              <a:rPr lang="zh-CN" altLang="en-US" sz="2800" dirty="0" smtClean="0">
                <a:latin typeface="黑体" panose="02010609060101010101" pitchFamily="49" charset="-122"/>
                <a:ea typeface="黑体" panose="02010609060101010101" pitchFamily="49" charset="-122"/>
                <a:cs typeface="仿宋" panose="02010609060101010101" charset="-122"/>
              </a:rPr>
              <a:t>项</a:t>
            </a:r>
            <a:endParaRPr lang="zh-CN" altLang="en-US" sz="2800" dirty="0">
              <a:latin typeface="黑体" panose="02010609060101010101" pitchFamily="49" charset="-122"/>
              <a:ea typeface="黑体" panose="02010609060101010101" pitchFamily="49" charset="-122"/>
              <a:cs typeface="仿宋" panose="02010609060101010101" charset="-122"/>
            </a:endParaRPr>
          </a:p>
          <a:p>
            <a:pPr indent="0" algn="just" fontAlgn="auto">
              <a:lnSpc>
                <a:spcPts val="5000"/>
              </a:lnSpc>
            </a:pPr>
            <a:r>
              <a:rPr lang="en-US" altLang="zh-CN" sz="2800" dirty="0" smtClean="0">
                <a:solidFill>
                  <a:srgbClr val="FF0000"/>
                </a:solidFill>
                <a:latin typeface="黑体" panose="02010609060101010101" pitchFamily="49" charset="-122"/>
                <a:ea typeface="黑体" panose="02010609060101010101" pitchFamily="49" charset="-122"/>
                <a:cs typeface="仿宋" panose="02010609060101010101" charset="-122"/>
              </a:rPr>
              <a:t>  840</a:t>
            </a:r>
            <a:r>
              <a:rPr lang="zh-CN" altLang="en-US" sz="2800" dirty="0" smtClean="0">
                <a:latin typeface="黑体" panose="02010609060101010101" pitchFamily="49" charset="-122"/>
                <a:ea typeface="黑体" panose="02010609060101010101" pitchFamily="49" charset="-122"/>
                <a:cs typeface="仿宋" panose="02010609060101010101" charset="-122"/>
              </a:rPr>
              <a:t>项</a:t>
            </a:r>
            <a:endParaRPr lang="en-US" altLang="zh-CN" sz="2800" dirty="0" smtClean="0">
              <a:latin typeface="黑体" panose="02010609060101010101" pitchFamily="49" charset="-122"/>
              <a:ea typeface="黑体" panose="02010609060101010101" pitchFamily="49" charset="-122"/>
              <a:cs typeface="仿宋" panose="02010609060101010101" charset="-122"/>
            </a:endParaRPr>
          </a:p>
          <a:p>
            <a:pPr algn="just">
              <a:lnSpc>
                <a:spcPts val="5000"/>
              </a:lnSpc>
            </a:pPr>
            <a:r>
              <a:rPr lang="en-US" altLang="zh-CN" sz="2800" dirty="0" smtClean="0">
                <a:solidFill>
                  <a:srgbClr val="FF0000"/>
                </a:solidFill>
                <a:latin typeface="黑体" panose="02010609060101010101" pitchFamily="49" charset="-122"/>
                <a:ea typeface="黑体" panose="02010609060101010101" pitchFamily="49" charset="-122"/>
                <a:cs typeface="仿宋" panose="02010609060101010101" charset="-122"/>
              </a:rPr>
              <a:t> 1801</a:t>
            </a:r>
            <a:r>
              <a:rPr lang="zh-CN" altLang="en-US" sz="2800" dirty="0" smtClean="0">
                <a:latin typeface="黑体" panose="02010609060101010101" pitchFamily="49" charset="-122"/>
                <a:ea typeface="黑体" panose="02010609060101010101" pitchFamily="49" charset="-122"/>
                <a:cs typeface="仿宋" panose="02010609060101010101" charset="-122"/>
              </a:rPr>
              <a:t>项</a:t>
            </a:r>
            <a:endParaRPr lang="zh-CN" altLang="en-US" sz="2800" dirty="0">
              <a:latin typeface="黑体" panose="02010609060101010101" pitchFamily="49" charset="-122"/>
              <a:ea typeface="黑体" panose="02010609060101010101" pitchFamily="49" charset="-122"/>
              <a:cs typeface="仿宋" panose="02010609060101010101" charset="-122"/>
            </a:endParaRPr>
          </a:p>
        </p:txBody>
      </p:sp>
      <p:pic>
        <p:nvPicPr>
          <p:cNvPr id="13" name="图片 12">
            <a:extLst>
              <a:ext uri="{FF2B5EF4-FFF2-40B4-BE49-F238E27FC236}">
                <a16:creationId xmlns:a16="http://schemas.microsoft.com/office/drawing/2014/main" id="{6688EF13-D1F7-43E4-8561-CEF5BE88185A}"/>
              </a:ext>
            </a:extLst>
          </p:cNvPr>
          <p:cNvPicPr>
            <a:picLocks noChangeAspect="1"/>
          </p:cNvPicPr>
          <p:nvPr/>
        </p:nvPicPr>
        <p:blipFill>
          <a:blip r:embed="rId3"/>
          <a:srcRect l="4103" t="6972" r="3906" b="10153"/>
          <a:stretch>
            <a:fillRect/>
          </a:stretch>
        </p:blipFill>
        <p:spPr>
          <a:xfrm>
            <a:off x="19780" y="119291"/>
            <a:ext cx="4212235" cy="859421"/>
          </a:xfrm>
          <a:prstGeom prst="rect">
            <a:avLst/>
          </a:prstGeom>
        </p:spPr>
      </p:pic>
    </p:spTree>
    <p:extLst>
      <p:ext uri="{BB962C8B-B14F-4D97-AF65-F5344CB8AC3E}">
        <p14:creationId xmlns:p14="http://schemas.microsoft.com/office/powerpoint/2010/main" val="143348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937895" y="1480029"/>
            <a:ext cx="10109835" cy="2387600"/>
          </a:xfrm>
        </p:spPr>
        <p:txBody>
          <a:bodyPr/>
          <a:lstStyle/>
          <a:p>
            <a:pPr marL="857250" indent="-857250">
              <a:buFont typeface="微软雅黑" panose="020B0503020204020204" charset="-122"/>
              <a:buChar char="★"/>
            </a:pPr>
            <a:r>
              <a:rPr lang="zh-CN" altLang="en-US" dirty="0" smtClean="0">
                <a:latin typeface="华文中宋" panose="02010600040101010101" charset="-122"/>
                <a:ea typeface="华文中宋" panose="02010600040101010101" charset="-122"/>
              </a:rPr>
              <a:t>参与国家艺术</a:t>
            </a:r>
            <a:r>
              <a:rPr lang="zh-CN" altLang="en-US" dirty="0">
                <a:latin typeface="华文中宋" panose="02010600040101010101" charset="-122"/>
                <a:ea typeface="华文中宋" panose="02010600040101010101" charset="-122"/>
              </a:rPr>
              <a:t>基金</a:t>
            </a:r>
          </a:p>
        </p:txBody>
      </p:sp>
      <p:cxnSp>
        <p:nvCxnSpPr>
          <p:cNvPr id="4" name="直接连接符 3"/>
          <p:cNvCxnSpPr/>
          <p:nvPr/>
        </p:nvCxnSpPr>
        <p:spPr>
          <a:xfrm>
            <a:off x="139700" y="983520"/>
            <a:ext cx="11899265" cy="0"/>
          </a:xfrm>
          <a:prstGeom prst="line">
            <a:avLst/>
          </a:prstGeom>
        </p:spPr>
        <p:style>
          <a:lnRef idx="1">
            <a:schemeClr val="accent2"/>
          </a:lnRef>
          <a:fillRef idx="0">
            <a:schemeClr val="accent2"/>
          </a:fillRef>
          <a:effectRef idx="0">
            <a:schemeClr val="accent2"/>
          </a:effectRef>
          <a:fontRef idx="minor">
            <a:schemeClr val="tx1"/>
          </a:fontRef>
        </p:style>
      </p:cxnSp>
      <p:pic>
        <p:nvPicPr>
          <p:cNvPr id="5" name="图片 4">
            <a:extLst>
              <a:ext uri="{FF2B5EF4-FFF2-40B4-BE49-F238E27FC236}">
                <a16:creationId xmlns:a16="http://schemas.microsoft.com/office/drawing/2014/main" id="{6688EF13-D1F7-43E4-8561-CEF5BE88185A}"/>
              </a:ext>
            </a:extLst>
          </p:cNvPr>
          <p:cNvPicPr>
            <a:picLocks noChangeAspect="1"/>
          </p:cNvPicPr>
          <p:nvPr/>
        </p:nvPicPr>
        <p:blipFill>
          <a:blip r:embed="rId3"/>
          <a:srcRect l="4103" t="6972" r="3906" b="10153"/>
          <a:stretch>
            <a:fillRect/>
          </a:stretch>
        </p:blipFill>
        <p:spPr>
          <a:xfrm>
            <a:off x="19780" y="119291"/>
            <a:ext cx="4235800" cy="864229"/>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6">
            <a:extLst>
              <a:ext uri="{FF2B5EF4-FFF2-40B4-BE49-F238E27FC236}">
                <a16:creationId xmlns:a16="http://schemas.microsoft.com/office/drawing/2014/main" id="{AC327A8D-41CA-41C3-ACA3-6798AE42E280}"/>
              </a:ext>
            </a:extLst>
          </p:cNvPr>
          <p:cNvSpPr/>
          <p:nvPr/>
        </p:nvSpPr>
        <p:spPr>
          <a:xfrm rot="18900000">
            <a:off x="9270895" y="-2466343"/>
            <a:ext cx="9094169" cy="9094169"/>
          </a:xfrm>
          <a:prstGeom prst="roundRect">
            <a:avLst>
              <a:gd name="adj" fmla="val 12421"/>
            </a:avLst>
          </a:prstGeom>
          <a:solidFill>
            <a:schemeClr val="bg1"/>
          </a:solidFill>
          <a:ln>
            <a:noFill/>
          </a:ln>
          <a:effectLst>
            <a:outerShdw blurRad="50800" dist="50800" dir="10800000" algn="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 name="椭圆 6">
            <a:extLst>
              <a:ext uri="{FF2B5EF4-FFF2-40B4-BE49-F238E27FC236}">
                <a16:creationId xmlns:a16="http://schemas.microsoft.com/office/drawing/2014/main" id="{130926F3-C381-4D9F-B80E-B209D43B111D}"/>
              </a:ext>
            </a:extLst>
          </p:cNvPr>
          <p:cNvSpPr/>
          <p:nvPr/>
        </p:nvSpPr>
        <p:spPr>
          <a:xfrm>
            <a:off x="9325578" y="3134767"/>
            <a:ext cx="6295267" cy="6295267"/>
          </a:xfrm>
          <a:prstGeom prst="ellipse">
            <a:avLst/>
          </a:prstGeom>
          <a:solidFill>
            <a:schemeClr val="accent5">
              <a:lumMod val="40000"/>
              <a:lumOff val="6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 name="标题 1"/>
          <p:cNvSpPr>
            <a:spLocks noGrp="1"/>
          </p:cNvSpPr>
          <p:nvPr>
            <p:ph type="title"/>
          </p:nvPr>
        </p:nvSpPr>
        <p:spPr>
          <a:xfrm>
            <a:off x="2125897" y="2200804"/>
            <a:ext cx="7671246" cy="3207385"/>
          </a:xfrm>
        </p:spPr>
        <p:txBody>
          <a:bodyPr>
            <a:normAutofit fontScale="90000"/>
          </a:bodyPr>
          <a:lstStyle/>
          <a:p>
            <a:pPr fontAlgn="auto">
              <a:lnSpc>
                <a:spcPts val="4500"/>
              </a:lnSpc>
            </a:pPr>
            <a:r>
              <a:rPr lang="en-US" altLang="zh-CN" sz="4000" b="1" dirty="0">
                <a:solidFill>
                  <a:schemeClr val="tx1"/>
                </a:solidFill>
                <a:latin typeface="华文中宋" panose="02010600040101010101" charset="-122"/>
                <a:ea typeface="华文中宋" panose="02010600040101010101" charset="-122"/>
              </a:rPr>
              <a:t> </a:t>
            </a:r>
            <a:br>
              <a:rPr lang="en-US" altLang="zh-CN" sz="4000" b="1" dirty="0">
                <a:solidFill>
                  <a:schemeClr val="tx1"/>
                </a:solidFill>
                <a:latin typeface="华文中宋" panose="02010600040101010101" charset="-122"/>
                <a:ea typeface="华文中宋" panose="02010600040101010101" charset="-122"/>
              </a:rPr>
            </a:br>
            <a:r>
              <a:rPr lang="en-US" altLang="zh-CN" sz="4000" b="1" dirty="0">
                <a:solidFill>
                  <a:schemeClr val="tx1"/>
                </a:solidFill>
                <a:latin typeface="华文中宋" panose="02010600040101010101" charset="-122"/>
                <a:ea typeface="华文中宋" panose="02010600040101010101" charset="-122"/>
              </a:rPr>
              <a:t> </a:t>
            </a:r>
            <a:r>
              <a:rPr lang="en-US" altLang="zh-CN" sz="4700" b="1" dirty="0" smtClean="0">
                <a:latin typeface="华文中宋" panose="02010600040101010101" charset="-122"/>
                <a:ea typeface="华文中宋" panose="02010600040101010101" charset="-122"/>
              </a:rPr>
              <a:t>2023</a:t>
            </a:r>
            <a:r>
              <a:rPr lang="zh-CN" altLang="en-US" sz="4700" b="1" dirty="0" smtClean="0">
                <a:latin typeface="华文中宋" panose="02010600040101010101" charset="-122"/>
                <a:ea typeface="华文中宋" panose="02010600040101010101" charset="-122"/>
              </a:rPr>
              <a:t>年度资助项目</a:t>
            </a:r>
            <a:r>
              <a:rPr lang="zh-CN" altLang="en-US" sz="4700" b="1" dirty="0" smtClean="0">
                <a:solidFill>
                  <a:schemeClr val="tx1"/>
                </a:solidFill>
                <a:latin typeface="华文中宋" panose="02010600040101010101" charset="-122"/>
                <a:ea typeface="华文中宋" panose="02010600040101010101" charset="-122"/>
              </a:rPr>
              <a:t>申报</a:t>
            </a:r>
            <a:r>
              <a:rPr lang="zh-CN" altLang="en-US" sz="4700" b="1" dirty="0">
                <a:solidFill>
                  <a:schemeClr val="tx1"/>
                </a:solidFill>
                <a:latin typeface="华文中宋" panose="02010600040101010101" charset="-122"/>
                <a:ea typeface="华文中宋" panose="02010600040101010101" charset="-122"/>
              </a:rPr>
              <a:t>指南</a:t>
            </a:r>
            <a:r>
              <a:rPr lang="zh-CN" altLang="en-US" sz="4700" b="1" dirty="0" smtClean="0">
                <a:solidFill>
                  <a:schemeClr val="tx1"/>
                </a:solidFill>
                <a:latin typeface="华文中宋" panose="02010600040101010101" charset="-122"/>
                <a:ea typeface="华文中宋" panose="02010600040101010101" charset="-122"/>
              </a:rPr>
              <a:t>：</a:t>
            </a:r>
            <a:br>
              <a:rPr lang="zh-CN" altLang="en-US" sz="4700" b="1" dirty="0" smtClean="0">
                <a:solidFill>
                  <a:schemeClr val="tx1"/>
                </a:solidFill>
                <a:latin typeface="华文中宋" panose="02010600040101010101" charset="-122"/>
                <a:ea typeface="华文中宋" panose="02010600040101010101" charset="-122"/>
              </a:rPr>
            </a:br>
            <a:r>
              <a:rPr lang="zh-CN" altLang="en-US" sz="2800" b="1" dirty="0">
                <a:solidFill>
                  <a:schemeClr val="tx1"/>
                </a:solidFill>
                <a:latin typeface="华文中宋" panose="02010600040101010101" charset="-122"/>
                <a:ea typeface="华文中宋" panose="02010600040101010101" charset="-122"/>
              </a:rPr>
              <a:t/>
            </a:r>
            <a:br>
              <a:rPr lang="zh-CN" altLang="en-US" sz="2800" b="1" dirty="0">
                <a:solidFill>
                  <a:schemeClr val="tx1"/>
                </a:solidFill>
                <a:latin typeface="华文中宋" panose="02010600040101010101" charset="-122"/>
                <a:ea typeface="华文中宋" panose="02010600040101010101" charset="-122"/>
              </a:rPr>
            </a:br>
            <a:r>
              <a:rPr lang="zh-CN" altLang="en-US" sz="3300" b="1" dirty="0">
                <a:solidFill>
                  <a:schemeClr val="tx1"/>
                </a:solidFill>
                <a:latin typeface="楷体" panose="02010609060101010101" pitchFamily="49" charset="-122"/>
                <a:ea typeface="楷体" panose="02010609060101010101" pitchFamily="49" charset="-122"/>
              </a:rPr>
              <a:t>（一）舞台艺术</a:t>
            </a:r>
            <a:r>
              <a:rPr lang="zh-CN" altLang="en-US" sz="3300" b="1" dirty="0" smtClean="0">
                <a:solidFill>
                  <a:schemeClr val="tx1"/>
                </a:solidFill>
                <a:latin typeface="楷体" panose="02010609060101010101" pitchFamily="49" charset="-122"/>
                <a:ea typeface="楷体" panose="02010609060101010101" pitchFamily="49" charset="-122"/>
              </a:rPr>
              <a:t>创作</a:t>
            </a:r>
            <a:r>
              <a:rPr lang="en-US" altLang="zh-CN" sz="3300" b="1" dirty="0" smtClean="0">
                <a:solidFill>
                  <a:schemeClr val="tx1"/>
                </a:solidFill>
                <a:latin typeface="楷体" panose="02010609060101010101" pitchFamily="49" charset="-122"/>
                <a:ea typeface="楷体" panose="02010609060101010101" pitchFamily="49" charset="-122"/>
              </a:rPr>
              <a:t/>
            </a:r>
            <a:br>
              <a:rPr lang="en-US" altLang="zh-CN" sz="3300" b="1" dirty="0" smtClean="0">
                <a:solidFill>
                  <a:schemeClr val="tx1"/>
                </a:solidFill>
                <a:latin typeface="楷体" panose="02010609060101010101" pitchFamily="49" charset="-122"/>
                <a:ea typeface="楷体" panose="02010609060101010101" pitchFamily="49" charset="-122"/>
              </a:rPr>
            </a:br>
            <a:r>
              <a:rPr lang="zh-CN" altLang="en-US" sz="3300" b="1" dirty="0" smtClean="0">
                <a:latin typeface="楷体" panose="02010609060101010101" pitchFamily="49" charset="-122"/>
                <a:ea typeface="楷体" panose="02010609060101010101" pitchFamily="49" charset="-122"/>
              </a:rPr>
              <a:t>（二）美术创作</a:t>
            </a:r>
            <a:r>
              <a:rPr lang="zh-CN" altLang="en-US" sz="3300" b="1" dirty="0">
                <a:solidFill>
                  <a:schemeClr val="tx1"/>
                </a:solidFill>
                <a:latin typeface="楷体" panose="02010609060101010101" pitchFamily="49" charset="-122"/>
                <a:ea typeface="楷体" panose="02010609060101010101" pitchFamily="49" charset="-122"/>
              </a:rPr>
              <a:t/>
            </a:r>
            <a:br>
              <a:rPr lang="zh-CN" altLang="en-US" sz="3300" b="1" dirty="0">
                <a:solidFill>
                  <a:schemeClr val="tx1"/>
                </a:solidFill>
                <a:latin typeface="楷体" panose="02010609060101010101" pitchFamily="49" charset="-122"/>
                <a:ea typeface="楷体" panose="02010609060101010101" pitchFamily="49" charset="-122"/>
              </a:rPr>
            </a:br>
            <a:r>
              <a:rPr lang="zh-CN" altLang="en-US" sz="3300" b="1" dirty="0" smtClean="0">
                <a:solidFill>
                  <a:schemeClr val="tx1"/>
                </a:solidFill>
                <a:latin typeface="楷体" panose="02010609060101010101" pitchFamily="49" charset="-122"/>
                <a:ea typeface="楷体" panose="02010609060101010101" pitchFamily="49" charset="-122"/>
              </a:rPr>
              <a:t>（三</a:t>
            </a:r>
            <a:r>
              <a:rPr lang="zh-CN" altLang="en-US" sz="3300" b="1" dirty="0" smtClean="0">
                <a:latin typeface="楷体" panose="02010609060101010101" pitchFamily="49" charset="-122"/>
                <a:ea typeface="楷体" panose="02010609060101010101" pitchFamily="49" charset="-122"/>
              </a:rPr>
              <a:t>）</a:t>
            </a:r>
            <a:r>
              <a:rPr lang="zh-CN" altLang="en-US" sz="3300" b="1" dirty="0">
                <a:latin typeface="楷体" panose="02010609060101010101" pitchFamily="49" charset="-122"/>
                <a:ea typeface="楷体" panose="02010609060101010101" pitchFamily="49" charset="-122"/>
              </a:rPr>
              <a:t>传播交流</a:t>
            </a:r>
            <a:r>
              <a:rPr lang="zh-CN" altLang="en-US" sz="3300" b="1" dirty="0" smtClean="0">
                <a:latin typeface="楷体" panose="02010609060101010101" pitchFamily="49" charset="-122"/>
                <a:ea typeface="楷体" panose="02010609060101010101" pitchFamily="49" charset="-122"/>
              </a:rPr>
              <a:t>推广</a:t>
            </a:r>
            <a:r>
              <a:rPr lang="en-US" altLang="zh-CN" sz="3300" b="1" dirty="0" smtClean="0">
                <a:solidFill>
                  <a:schemeClr val="tx1"/>
                </a:solidFill>
                <a:latin typeface="楷体" panose="02010609060101010101" pitchFamily="49" charset="-122"/>
                <a:ea typeface="楷体" panose="02010609060101010101" pitchFamily="49" charset="-122"/>
              </a:rPr>
              <a:t/>
            </a:r>
            <a:br>
              <a:rPr lang="en-US" altLang="zh-CN" sz="3300" b="1" dirty="0" smtClean="0">
                <a:solidFill>
                  <a:schemeClr val="tx1"/>
                </a:solidFill>
                <a:latin typeface="楷体" panose="02010609060101010101" pitchFamily="49" charset="-122"/>
                <a:ea typeface="楷体" panose="02010609060101010101" pitchFamily="49" charset="-122"/>
              </a:rPr>
            </a:br>
            <a:r>
              <a:rPr lang="zh-CN" altLang="en-US" sz="3300" b="1" dirty="0" smtClean="0">
                <a:solidFill>
                  <a:schemeClr val="tx1"/>
                </a:solidFill>
                <a:latin typeface="楷体" panose="02010609060101010101" pitchFamily="49" charset="-122"/>
                <a:ea typeface="楷体" panose="02010609060101010101" pitchFamily="49" charset="-122"/>
              </a:rPr>
              <a:t>（</a:t>
            </a:r>
            <a:r>
              <a:rPr lang="zh-CN" altLang="en-US" sz="3300" b="1" dirty="0">
                <a:latin typeface="楷体" panose="02010609060101010101" pitchFamily="49" charset="-122"/>
                <a:ea typeface="楷体" panose="02010609060101010101" pitchFamily="49" charset="-122"/>
              </a:rPr>
              <a:t>四</a:t>
            </a:r>
            <a:r>
              <a:rPr lang="zh-CN" altLang="en-US" sz="3300" b="1" dirty="0" smtClean="0">
                <a:solidFill>
                  <a:schemeClr val="tx1"/>
                </a:solidFill>
                <a:latin typeface="楷体" panose="02010609060101010101" pitchFamily="49" charset="-122"/>
                <a:ea typeface="楷体" panose="02010609060101010101" pitchFamily="49" charset="-122"/>
              </a:rPr>
              <a:t>）</a:t>
            </a:r>
            <a:r>
              <a:rPr lang="zh-CN" altLang="en-US" sz="3300" b="1" dirty="0">
                <a:latin typeface="楷体" panose="02010609060101010101" pitchFamily="49" charset="-122"/>
                <a:ea typeface="楷体" panose="02010609060101010101" pitchFamily="49" charset="-122"/>
              </a:rPr>
              <a:t>艺术</a:t>
            </a:r>
            <a:r>
              <a:rPr lang="zh-CN" altLang="en-US" sz="3300" b="1" dirty="0" smtClean="0">
                <a:latin typeface="楷体" panose="02010609060101010101" pitchFamily="49" charset="-122"/>
                <a:ea typeface="楷体" panose="02010609060101010101" pitchFamily="49" charset="-122"/>
              </a:rPr>
              <a:t>人才培训</a:t>
            </a:r>
            <a:r>
              <a:rPr lang="en-US" altLang="zh-CN" sz="3300" b="1" dirty="0" smtClean="0">
                <a:latin typeface="楷体" panose="02010609060101010101" pitchFamily="49" charset="-122"/>
                <a:ea typeface="楷体" panose="02010609060101010101" pitchFamily="49" charset="-122"/>
              </a:rPr>
              <a:t/>
            </a:r>
            <a:br>
              <a:rPr lang="en-US" altLang="zh-CN" sz="3300" b="1" dirty="0" smtClean="0">
                <a:latin typeface="楷体" panose="02010609060101010101" pitchFamily="49" charset="-122"/>
                <a:ea typeface="楷体" panose="02010609060101010101" pitchFamily="49" charset="-122"/>
              </a:rPr>
            </a:br>
            <a:r>
              <a:rPr lang="zh-CN" altLang="en-US" sz="3300" b="1" dirty="0" smtClean="0">
                <a:latin typeface="楷体" panose="02010609060101010101" pitchFamily="49" charset="-122"/>
                <a:ea typeface="楷体" panose="02010609060101010101" pitchFamily="49" charset="-122"/>
              </a:rPr>
              <a:t>（</a:t>
            </a:r>
            <a:r>
              <a:rPr lang="zh-CN" altLang="en-US" sz="3300" b="1" dirty="0">
                <a:latin typeface="楷体" panose="02010609060101010101" pitchFamily="49" charset="-122"/>
                <a:ea typeface="楷体" panose="02010609060101010101" pitchFamily="49" charset="-122"/>
              </a:rPr>
              <a:t>五</a:t>
            </a:r>
            <a:r>
              <a:rPr lang="zh-CN" altLang="en-US" sz="3300" b="1" dirty="0" smtClean="0">
                <a:latin typeface="楷体" panose="02010609060101010101" pitchFamily="49" charset="-122"/>
                <a:ea typeface="楷体" panose="02010609060101010101" pitchFamily="49" charset="-122"/>
              </a:rPr>
              <a:t>）青年</a:t>
            </a:r>
            <a:r>
              <a:rPr lang="zh-CN" altLang="en-US" sz="3300" b="1" dirty="0">
                <a:latin typeface="楷体" panose="02010609060101010101" pitchFamily="49" charset="-122"/>
                <a:ea typeface="楷体" panose="02010609060101010101" pitchFamily="49" charset="-122"/>
              </a:rPr>
              <a:t>艺术创作人才</a:t>
            </a:r>
            <a:r>
              <a:rPr lang="zh-CN" altLang="en-US" sz="3300" b="1" dirty="0">
                <a:latin typeface="华文中宋" panose="02010600040101010101" charset="-122"/>
                <a:ea typeface="华文中宋" panose="02010600040101010101" charset="-122"/>
              </a:rPr>
              <a:t/>
            </a:r>
            <a:br>
              <a:rPr lang="zh-CN" altLang="en-US" sz="3300" b="1" dirty="0">
                <a:latin typeface="华文中宋" panose="02010600040101010101" charset="-122"/>
                <a:ea typeface="华文中宋" panose="02010600040101010101" charset="-122"/>
              </a:rPr>
            </a:br>
            <a:endParaRPr lang="zh-CN" altLang="en-US" sz="3300" b="1" dirty="0">
              <a:solidFill>
                <a:schemeClr val="tx1"/>
              </a:solidFill>
              <a:latin typeface="华文中宋" panose="02010600040101010101" charset="-122"/>
              <a:ea typeface="华文中宋" panose="02010600040101010101" charset="-122"/>
            </a:endParaRPr>
          </a:p>
        </p:txBody>
      </p:sp>
      <p:cxnSp>
        <p:nvCxnSpPr>
          <p:cNvPr id="15" name="直接连接符 14"/>
          <p:cNvCxnSpPr/>
          <p:nvPr/>
        </p:nvCxnSpPr>
        <p:spPr>
          <a:xfrm>
            <a:off x="139700" y="897255"/>
            <a:ext cx="11870690" cy="0"/>
          </a:xfrm>
          <a:prstGeom prst="line">
            <a:avLst/>
          </a:prstGeom>
        </p:spPr>
        <p:style>
          <a:lnRef idx="1">
            <a:schemeClr val="accent2"/>
          </a:lnRef>
          <a:fillRef idx="0">
            <a:schemeClr val="accent2"/>
          </a:fillRef>
          <a:effectRef idx="0">
            <a:schemeClr val="accent2"/>
          </a:effectRef>
          <a:fontRef idx="minor">
            <a:schemeClr val="tx1"/>
          </a:fontRef>
        </p:style>
      </p:cxnSp>
      <p:pic>
        <p:nvPicPr>
          <p:cNvPr id="5" name="图片 4">
            <a:extLst>
              <a:ext uri="{FF2B5EF4-FFF2-40B4-BE49-F238E27FC236}">
                <a16:creationId xmlns:a16="http://schemas.microsoft.com/office/drawing/2014/main" id="{6688EF13-D1F7-43E4-8561-CEF5BE88185A}"/>
              </a:ext>
            </a:extLst>
          </p:cNvPr>
          <p:cNvPicPr>
            <a:picLocks noChangeAspect="1"/>
          </p:cNvPicPr>
          <p:nvPr/>
        </p:nvPicPr>
        <p:blipFill>
          <a:blip r:embed="rId3"/>
          <a:srcRect l="4103" t="6972" r="3906" b="10153"/>
          <a:stretch>
            <a:fillRect/>
          </a:stretch>
        </p:blipFill>
        <p:spPr>
          <a:xfrm>
            <a:off x="19780" y="119291"/>
            <a:ext cx="4212235" cy="859421"/>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p:nvPr/>
        </p:nvSpPr>
        <p:spPr>
          <a:xfrm>
            <a:off x="4102100" y="1598612"/>
            <a:ext cx="309880" cy="4603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a:spcBef>
                <a:spcPct val="0"/>
              </a:spcBef>
              <a:buNone/>
            </a:pPr>
            <a:endParaRPr lang="zh-CN" altLang="zh-CN" sz="2400" dirty="0">
              <a:latin typeface="Arial" panose="020B0604020202020204" pitchFamily="34" charset="0"/>
            </a:endParaRPr>
          </a:p>
        </p:txBody>
      </p:sp>
      <p:sp>
        <p:nvSpPr>
          <p:cNvPr id="12291" name="Rectangle 4"/>
          <p:cNvSpPr/>
          <p:nvPr/>
        </p:nvSpPr>
        <p:spPr>
          <a:xfrm>
            <a:off x="4102100" y="1598612"/>
            <a:ext cx="309880" cy="46037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a:spcBef>
                <a:spcPct val="0"/>
              </a:spcBef>
              <a:buNone/>
            </a:pPr>
            <a:endParaRPr lang="zh-CN" altLang="zh-CN" sz="2400" dirty="0">
              <a:latin typeface="Arial" panose="020B0604020202020204" pitchFamily="34" charset="0"/>
            </a:endParaRPr>
          </a:p>
        </p:txBody>
      </p:sp>
      <p:sp>
        <p:nvSpPr>
          <p:cNvPr id="12292" name="TextBox 1"/>
          <p:cNvSpPr txBox="1"/>
          <p:nvPr/>
        </p:nvSpPr>
        <p:spPr>
          <a:xfrm>
            <a:off x="3033184" y="1989667"/>
            <a:ext cx="5612130" cy="748030"/>
          </a:xfrm>
          <a:prstGeom prst="rect">
            <a:avLst/>
          </a:prstGeom>
          <a:noFill/>
          <a:ln w="9525">
            <a:noFill/>
          </a:ln>
        </p:spPr>
        <p:txBody>
          <a:bodyPr wrap="none">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eaLnBrk="1" hangingPunct="1">
              <a:spcBef>
                <a:spcPct val="0"/>
              </a:spcBef>
              <a:buNone/>
            </a:pPr>
            <a:r>
              <a:rPr lang="zh-CN" altLang="en-US" sz="4200" b="1" dirty="0">
                <a:latin typeface="华文中宋" panose="02010600040101010101" charset="-122"/>
                <a:ea typeface="华文中宋" panose="02010600040101010101" charset="-122"/>
              </a:rPr>
              <a:t>舞台艺术创作资助项目</a:t>
            </a:r>
          </a:p>
        </p:txBody>
      </p:sp>
      <p:sp>
        <p:nvSpPr>
          <p:cNvPr id="12293" name="TextBox 10"/>
          <p:cNvSpPr txBox="1"/>
          <p:nvPr/>
        </p:nvSpPr>
        <p:spPr>
          <a:xfrm>
            <a:off x="3024717" y="3069167"/>
            <a:ext cx="5540299" cy="1508105"/>
          </a:xfrm>
          <a:prstGeom prst="rect">
            <a:avLst/>
          </a:prstGeom>
          <a:noFill/>
          <a:ln w="9525">
            <a:noFill/>
          </a:ln>
        </p:spPr>
        <p:txBody>
          <a:bodyPr wrap="none">
            <a:spAutoFit/>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charset="0"/>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charset="0"/>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charset="0"/>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charset="0"/>
              </a:defRPr>
            </a:lvl5pPr>
          </a:lstStyle>
          <a:p>
            <a:pPr marL="0" lvl="0" indent="0" eaLnBrk="1" hangingPunct="1">
              <a:lnSpc>
                <a:spcPts val="6000"/>
              </a:lnSpc>
              <a:spcBef>
                <a:spcPct val="0"/>
              </a:spcBef>
              <a:buNone/>
            </a:pPr>
            <a:r>
              <a:rPr lang="zh-CN" altLang="en-US" b="1" dirty="0">
                <a:latin typeface="楷体" panose="02010609060101010101" pitchFamily="49" charset="-122"/>
                <a:ea typeface="楷体" panose="02010609060101010101" pitchFamily="49" charset="-122"/>
              </a:rPr>
              <a:t>（一</a:t>
            </a:r>
            <a:r>
              <a:rPr lang="zh-CN" altLang="en-US" b="1" dirty="0" smtClean="0">
                <a:latin typeface="楷体" panose="02010609060101010101" pitchFamily="49" charset="-122"/>
                <a:ea typeface="楷体" panose="02010609060101010101" pitchFamily="49" charset="-122"/>
              </a:rPr>
              <a:t>）大型舞台剧</a:t>
            </a:r>
            <a:r>
              <a:rPr lang="zh-CN" altLang="en-US" b="1" dirty="0">
                <a:latin typeface="楷体" panose="02010609060101010101" pitchFamily="49" charset="-122"/>
                <a:ea typeface="楷体" panose="02010609060101010101" pitchFamily="49" charset="-122"/>
              </a:rPr>
              <a:t>和作品</a:t>
            </a:r>
            <a:endParaRPr lang="en-US" altLang="zh-CN" b="1" dirty="0">
              <a:latin typeface="楷体" panose="02010609060101010101" pitchFamily="49" charset="-122"/>
              <a:ea typeface="楷体" panose="02010609060101010101" pitchFamily="49" charset="-122"/>
            </a:endParaRPr>
          </a:p>
          <a:p>
            <a:pPr marL="0" lvl="0" indent="0" eaLnBrk="1" hangingPunct="1">
              <a:lnSpc>
                <a:spcPts val="6000"/>
              </a:lnSpc>
              <a:spcBef>
                <a:spcPct val="0"/>
              </a:spcBef>
              <a:buNone/>
            </a:pPr>
            <a:r>
              <a:rPr lang="zh-CN" altLang="en-US" b="1" dirty="0">
                <a:latin typeface="楷体" panose="02010609060101010101" pitchFamily="49" charset="-122"/>
                <a:ea typeface="楷体" panose="02010609060101010101" pitchFamily="49" charset="-122"/>
              </a:rPr>
              <a:t>（二）小型剧（节）目和作品</a:t>
            </a:r>
          </a:p>
        </p:txBody>
      </p:sp>
      <p:cxnSp>
        <p:nvCxnSpPr>
          <p:cNvPr id="12294" name="直接连接符 3"/>
          <p:cNvCxnSpPr/>
          <p:nvPr/>
        </p:nvCxnSpPr>
        <p:spPr>
          <a:xfrm>
            <a:off x="3024717" y="3216469"/>
            <a:ext cx="0" cy="1536700"/>
          </a:xfrm>
          <a:prstGeom prst="line">
            <a:avLst/>
          </a:prstGeom>
          <a:ln w="9525" cap="flat" cmpd="sng">
            <a:solidFill>
              <a:srgbClr val="FF0000"/>
            </a:solidFill>
            <a:prstDash val="solid"/>
            <a:headEnd type="none" w="med" len="med"/>
            <a:tailEnd type="none" w="med" len="med"/>
          </a:ln>
        </p:spPr>
      </p:cxnSp>
      <p:cxnSp>
        <p:nvCxnSpPr>
          <p:cNvPr id="12295" name="直接连接符 3"/>
          <p:cNvCxnSpPr/>
          <p:nvPr/>
        </p:nvCxnSpPr>
        <p:spPr>
          <a:xfrm>
            <a:off x="8705246" y="3180115"/>
            <a:ext cx="0" cy="1536700"/>
          </a:xfrm>
          <a:prstGeom prst="line">
            <a:avLst/>
          </a:prstGeom>
          <a:ln w="9525" cap="flat" cmpd="sng">
            <a:solidFill>
              <a:srgbClr val="FF0000"/>
            </a:solidFill>
            <a:prstDash val="solid"/>
            <a:headEnd type="none" w="med" len="med"/>
            <a:tailEnd type="none" w="med" len="med"/>
          </a:ln>
        </p:spPr>
      </p:cxnSp>
      <p:cxnSp>
        <p:nvCxnSpPr>
          <p:cNvPr id="4" name="直接连接符 3"/>
          <p:cNvCxnSpPr/>
          <p:nvPr/>
        </p:nvCxnSpPr>
        <p:spPr>
          <a:xfrm>
            <a:off x="139700" y="897255"/>
            <a:ext cx="11899265" cy="0"/>
          </a:xfrm>
          <a:prstGeom prst="line">
            <a:avLst/>
          </a:prstGeom>
        </p:spPr>
        <p:style>
          <a:lnRef idx="1">
            <a:schemeClr val="accent2"/>
          </a:lnRef>
          <a:fillRef idx="0">
            <a:schemeClr val="accent2"/>
          </a:fillRef>
          <a:effectRef idx="0">
            <a:schemeClr val="accent2"/>
          </a:effectRef>
          <a:fontRef idx="minor">
            <a:schemeClr val="tx1"/>
          </a:fontRef>
        </p:style>
      </p:cxnSp>
      <p:pic>
        <p:nvPicPr>
          <p:cNvPr id="10" name="图片 9">
            <a:extLst>
              <a:ext uri="{FF2B5EF4-FFF2-40B4-BE49-F238E27FC236}">
                <a16:creationId xmlns:a16="http://schemas.microsoft.com/office/drawing/2014/main" id="{6688EF13-D1F7-43E4-8561-CEF5BE88185A}"/>
              </a:ext>
            </a:extLst>
          </p:cNvPr>
          <p:cNvPicPr>
            <a:picLocks noChangeAspect="1"/>
          </p:cNvPicPr>
          <p:nvPr/>
        </p:nvPicPr>
        <p:blipFill>
          <a:blip r:embed="rId3"/>
          <a:srcRect l="4103" t="6972" r="3906" b="10153"/>
          <a:stretch>
            <a:fillRect/>
          </a:stretch>
        </p:blipFill>
        <p:spPr>
          <a:xfrm>
            <a:off x="19780" y="119291"/>
            <a:ext cx="4212235" cy="859421"/>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a:extLst>
              <a:ext uri="{FF2B5EF4-FFF2-40B4-BE49-F238E27FC236}">
                <a16:creationId xmlns:a16="http://schemas.microsoft.com/office/drawing/2014/main" id="{6688EF13-D1F7-43E4-8561-CEF5BE88185A}"/>
              </a:ext>
            </a:extLst>
          </p:cNvPr>
          <p:cNvPicPr>
            <a:picLocks noChangeAspect="1"/>
          </p:cNvPicPr>
          <p:nvPr/>
        </p:nvPicPr>
        <p:blipFill>
          <a:blip r:embed="rId3"/>
          <a:srcRect l="4103" t="6972" r="3906" b="10153"/>
          <a:stretch>
            <a:fillRect/>
          </a:stretch>
        </p:blipFill>
        <p:spPr>
          <a:xfrm>
            <a:off x="19780" y="119291"/>
            <a:ext cx="4212235" cy="859421"/>
          </a:xfrm>
          <a:prstGeom prst="rect">
            <a:avLst/>
          </a:prstGeom>
        </p:spPr>
      </p:pic>
      <p:cxnSp>
        <p:nvCxnSpPr>
          <p:cNvPr id="7" name="直接连接符 6"/>
          <p:cNvCxnSpPr/>
          <p:nvPr/>
        </p:nvCxnSpPr>
        <p:spPr>
          <a:xfrm>
            <a:off x="139700" y="897255"/>
            <a:ext cx="11870690" cy="0"/>
          </a:xfrm>
          <a:prstGeom prst="line">
            <a:avLst/>
          </a:prstGeom>
        </p:spPr>
        <p:style>
          <a:lnRef idx="1">
            <a:schemeClr val="accent2"/>
          </a:lnRef>
          <a:fillRef idx="0">
            <a:schemeClr val="accent2"/>
          </a:fillRef>
          <a:effectRef idx="0">
            <a:schemeClr val="accent2"/>
          </a:effectRef>
          <a:fontRef idx="minor">
            <a:schemeClr val="tx1"/>
          </a:fontRef>
        </p:style>
      </p:cxnSp>
      <p:sp>
        <p:nvSpPr>
          <p:cNvPr id="4" name="文本框 3"/>
          <p:cNvSpPr txBox="1"/>
          <p:nvPr/>
        </p:nvSpPr>
        <p:spPr>
          <a:xfrm>
            <a:off x="973985" y="1756676"/>
            <a:ext cx="6577263" cy="738664"/>
          </a:xfrm>
          <a:prstGeom prst="rect">
            <a:avLst/>
          </a:prstGeom>
          <a:noFill/>
        </p:spPr>
        <p:txBody>
          <a:bodyPr wrap="square" rtlCol="0">
            <a:spAutoFit/>
          </a:bodyPr>
          <a:lstStyle/>
          <a:p>
            <a:r>
              <a:rPr lang="zh-CN" altLang="en-US" sz="4200" b="1" dirty="0">
                <a:latin typeface="华文中宋" panose="02010600040101010101" pitchFamily="2" charset="-122"/>
                <a:ea typeface="华文中宋" panose="02010600040101010101" pitchFamily="2" charset="-122"/>
              </a:rPr>
              <a:t>大型舞台剧和作品</a:t>
            </a:r>
          </a:p>
        </p:txBody>
      </p:sp>
      <p:sp>
        <p:nvSpPr>
          <p:cNvPr id="5" name="文本框 4"/>
          <p:cNvSpPr txBox="1"/>
          <p:nvPr/>
        </p:nvSpPr>
        <p:spPr>
          <a:xfrm>
            <a:off x="973985" y="2808229"/>
            <a:ext cx="10775148" cy="3252172"/>
          </a:xfrm>
          <a:prstGeom prst="rect">
            <a:avLst/>
          </a:prstGeom>
          <a:noFill/>
        </p:spPr>
        <p:txBody>
          <a:bodyPr wrap="square" rtlCol="0">
            <a:spAutoFit/>
          </a:bodyPr>
          <a:lstStyle/>
          <a:p>
            <a:pPr>
              <a:lnSpc>
                <a:spcPts val="5200"/>
              </a:lnSpc>
            </a:pPr>
            <a:r>
              <a:rPr lang="zh-CN" altLang="en-US" sz="4000" b="1" dirty="0" smtClean="0">
                <a:solidFill>
                  <a:srgbClr val="FF0000"/>
                </a:solidFill>
                <a:latin typeface="楷体" panose="02010609060101010101" pitchFamily="49" charset="-122"/>
                <a:ea typeface="楷体" panose="02010609060101010101" pitchFamily="49" charset="-122"/>
                <a:cs typeface="Times New Roman" panose="02020603050405020304" charset="0"/>
              </a:rPr>
              <a:t>创作</a:t>
            </a:r>
            <a:r>
              <a:rPr lang="zh-CN" altLang="en-US" sz="4000" b="1" dirty="0">
                <a:solidFill>
                  <a:srgbClr val="FF0000"/>
                </a:solidFill>
                <a:latin typeface="楷体" panose="02010609060101010101" pitchFamily="49" charset="-122"/>
                <a:ea typeface="楷体" panose="02010609060101010101" pitchFamily="49" charset="-122"/>
                <a:cs typeface="Times New Roman" panose="02020603050405020304" charset="0"/>
              </a:rPr>
              <a:t>重点</a:t>
            </a:r>
            <a:endParaRPr lang="en-US" altLang="zh-CN" sz="4000" b="1" dirty="0">
              <a:solidFill>
                <a:srgbClr val="FF0000"/>
              </a:solidFill>
              <a:latin typeface="楷体" panose="02010609060101010101" pitchFamily="49" charset="-122"/>
              <a:ea typeface="楷体" panose="02010609060101010101" pitchFamily="49" charset="-122"/>
              <a:cs typeface="Times New Roman" panose="02020603050405020304" charset="0"/>
            </a:endParaRPr>
          </a:p>
          <a:p>
            <a:pPr marL="504000" indent="-457200">
              <a:lnSpc>
                <a:spcPts val="5200"/>
              </a:lnSpc>
              <a:buFont typeface="Wingdings" panose="05000000000000000000" pitchFamily="2" charset="2"/>
              <a:buChar char="Ø"/>
            </a:pPr>
            <a:r>
              <a:rPr lang="zh-CN" altLang="en-US" sz="3400" b="1" dirty="0" smtClean="0">
                <a:latin typeface="仿宋" panose="02010609060101010101" pitchFamily="49" charset="-122"/>
                <a:ea typeface="仿宋" panose="02010609060101010101" pitchFamily="49" charset="-122"/>
                <a:cs typeface="Times New Roman" panose="02020603050405020304" charset="0"/>
              </a:rPr>
              <a:t>重大</a:t>
            </a:r>
            <a:r>
              <a:rPr lang="zh-CN" altLang="en-US" sz="3400" b="1" dirty="0">
                <a:latin typeface="仿宋" panose="02010609060101010101" pitchFamily="49" charset="-122"/>
                <a:ea typeface="仿宋" panose="02010609060101010101" pitchFamily="49" charset="-122"/>
                <a:cs typeface="Times New Roman" panose="02020603050405020304" charset="0"/>
              </a:rPr>
              <a:t>现实题材作品</a:t>
            </a:r>
            <a:endParaRPr lang="en-US" altLang="zh-CN" sz="3400" b="1" dirty="0">
              <a:latin typeface="仿宋" panose="02010609060101010101" pitchFamily="49" charset="-122"/>
              <a:ea typeface="仿宋" panose="02010609060101010101" pitchFamily="49" charset="-122"/>
              <a:cs typeface="Times New Roman" panose="02020603050405020304" charset="0"/>
            </a:endParaRPr>
          </a:p>
          <a:p>
            <a:pPr marL="457200" indent="-457200">
              <a:lnSpc>
                <a:spcPts val="5200"/>
              </a:lnSpc>
              <a:buFont typeface="Wingdings" panose="05000000000000000000" pitchFamily="2" charset="2"/>
              <a:buChar char="Ø"/>
            </a:pPr>
            <a:r>
              <a:rPr lang="zh-CN" altLang="en-US" sz="3400" b="1" dirty="0">
                <a:latin typeface="仿宋" panose="02010609060101010101" pitchFamily="49" charset="-122"/>
                <a:ea typeface="仿宋" panose="02010609060101010101" pitchFamily="49" charset="-122"/>
                <a:cs typeface="Times New Roman" panose="02020603050405020304" charset="0"/>
              </a:rPr>
              <a:t>重大革命题材作品</a:t>
            </a:r>
            <a:endParaRPr lang="en-US" altLang="zh-CN" sz="3400" b="1" dirty="0">
              <a:latin typeface="仿宋" panose="02010609060101010101" pitchFamily="49" charset="-122"/>
              <a:ea typeface="仿宋" panose="02010609060101010101" pitchFamily="49" charset="-122"/>
              <a:cs typeface="Times New Roman" panose="02020603050405020304" charset="0"/>
            </a:endParaRPr>
          </a:p>
          <a:p>
            <a:pPr marL="457200" indent="-457200">
              <a:lnSpc>
                <a:spcPts val="5200"/>
              </a:lnSpc>
              <a:buFont typeface="Wingdings" panose="05000000000000000000" pitchFamily="2" charset="2"/>
              <a:buChar char="Ø"/>
            </a:pPr>
            <a:r>
              <a:rPr lang="zh-CN" altLang="en-US" sz="3400" b="1" dirty="0">
                <a:latin typeface="仿宋" panose="02010609060101010101" pitchFamily="49" charset="-122"/>
                <a:ea typeface="仿宋" panose="02010609060101010101" pitchFamily="49" charset="-122"/>
                <a:cs typeface="Times New Roman" panose="02020603050405020304" charset="0"/>
              </a:rPr>
              <a:t>重大</a:t>
            </a:r>
            <a:r>
              <a:rPr lang="zh-CN" altLang="en-US" sz="3400" b="1" dirty="0" smtClean="0">
                <a:latin typeface="仿宋" panose="02010609060101010101" pitchFamily="49" charset="-122"/>
                <a:ea typeface="仿宋" panose="02010609060101010101" pitchFamily="49" charset="-122"/>
                <a:cs typeface="Times New Roman" panose="02020603050405020304" charset="0"/>
              </a:rPr>
              <a:t>历史题材和</a:t>
            </a:r>
            <a:r>
              <a:rPr lang="zh-CN" altLang="en-US" sz="3400" b="1" dirty="0">
                <a:latin typeface="仿宋" panose="02010609060101010101" pitchFamily="49" charset="-122"/>
                <a:ea typeface="仿宋" panose="02010609060101010101" pitchFamily="49" charset="-122"/>
                <a:cs typeface="Times New Roman" panose="02020603050405020304" charset="0"/>
              </a:rPr>
              <a:t>传承弘扬中华优秀传统文化题材作品</a:t>
            </a:r>
            <a:endParaRPr lang="en-US" altLang="zh-CN" sz="3400" b="1" dirty="0">
              <a:latin typeface="仿宋" panose="02010609060101010101" pitchFamily="49" charset="-122"/>
              <a:ea typeface="仿宋" panose="02010609060101010101" pitchFamily="49" charset="-122"/>
              <a:cs typeface="Times New Roman" panose="02020603050405020304" charset="0"/>
            </a:endParaRPr>
          </a:p>
          <a:p>
            <a:endParaRPr lang="zh-CN" altLang="en-US" sz="3200" dirty="0"/>
          </a:p>
        </p:txBody>
      </p:sp>
    </p:spTree>
    <p:extLst>
      <p:ext uri="{BB962C8B-B14F-4D97-AF65-F5344CB8AC3E}">
        <p14:creationId xmlns:p14="http://schemas.microsoft.com/office/powerpoint/2010/main" val="2558689104"/>
      </p:ext>
    </p:extLst>
  </p:cSld>
  <p:clrMapOvr>
    <a:masterClrMapping/>
  </p:clrMapOvr>
  <mc:AlternateContent xmlns:mc="http://schemas.openxmlformats.org/markup-compatibility/2006" xmlns:p14="http://schemas.microsoft.com/office/powerpoint/2010/main">
    <mc:Choice Requires="p14">
      <p:transition spd="slow" p14:dur="16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TEMPLATE_TOPIC_ID" val="2869567"/>
  <p:tag name="KSO_WM_TEMPLATE_OUTLINE_ID" val="14"/>
  <p:tag name="KSO_WM_TEMPLATE_SCENE_ID" val="1"/>
  <p:tag name="KSO_WM_TEMPLATE_JOB_ID" val="14"/>
  <p:tag name="KSO_WM_TEMPLATE_TOPIC_DEFAULT" val="0"/>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194605_1*i*2"/>
  <p:tag name="KSO_WM_TEMPLATE_CATEGORY" val="diagram"/>
  <p:tag name="KSO_WM_TEMPLATE_INDEX" val="20194605"/>
  <p:tag name="KSO_WM_UNIT_LAYERLEVEL" val="1"/>
  <p:tag name="KSO_WM_TAG_VERSION" val="1.0"/>
  <p:tag name="KSO_WM_BEAUTIFY_FLAG" val="#wm#"/>
  <p:tag name="KSO_WM_UNIT_COLOR_SCHEME_SHAPE_ID" val="8"/>
  <p:tag name="KSO_WM_UNIT_COLOR_SCHEME_PARENT_PAGE" val="0_1"/>
  <p:tag name="KSO_WM_UNIT_DECOLORIZATION" val="1"/>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194605_1*i*3"/>
  <p:tag name="KSO_WM_TEMPLATE_CATEGORY" val="diagram"/>
  <p:tag name="KSO_WM_TEMPLATE_INDEX" val="20194605"/>
  <p:tag name="KSO_WM_UNIT_LAYERLEVEL" val="1"/>
  <p:tag name="KSO_WM_TAG_VERSION" val="1.0"/>
  <p:tag name="KSO_WM_BEAUTIFY_FLAG" val="#wm#"/>
  <p:tag name="KSO_WM_UNIT_COLOR_SCHEME_SHAPE_ID" val="9"/>
  <p:tag name="KSO_WM_UNIT_COLOR_SCHEME_PARENT_PAGE" val="0_1"/>
  <p:tag name="KSO_WM_UNIT_DECOLORIZATION" val="1"/>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194605_1*i*4"/>
  <p:tag name="KSO_WM_TEMPLATE_CATEGORY" val="diagram"/>
  <p:tag name="KSO_WM_TEMPLATE_INDEX" val="20194605"/>
  <p:tag name="KSO_WM_UNIT_LAYERLEVEL" val="1"/>
  <p:tag name="KSO_WM_TAG_VERSION" val="1.0"/>
  <p:tag name="KSO_WM_BEAUTIFY_FLAG" val="#wm#"/>
  <p:tag name="KSO_WM_UNIT_COLOR_SCHEME_SHAPE_ID" val="10"/>
  <p:tag name="KSO_WM_UNIT_COLOR_SCHEME_PARENT_PAGE" val="0_1"/>
  <p:tag name="KSO_WM_UNIT_DECOLORIZATION" val="1"/>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194605_1*i*5"/>
  <p:tag name="KSO_WM_TEMPLATE_CATEGORY" val="diagram"/>
  <p:tag name="KSO_WM_TEMPLATE_INDEX" val="20194605"/>
  <p:tag name="KSO_WM_UNIT_LAYERLEVEL" val="1"/>
  <p:tag name="KSO_WM_TAG_VERSION" val="1.0"/>
  <p:tag name="KSO_WM_BEAUTIFY_FLAG" val="#wm#"/>
  <p:tag name="KSO_WM_UNIT_COLOR_SCHEME_SHAPE_ID" val="11"/>
  <p:tag name="KSO_WM_UNIT_COLOR_SCHEME_PARENT_PAGE" val="0_1"/>
  <p:tag name="KSO_WM_UNIT_FOIL_COLOR" val="1"/>
</p:tagLst>
</file>

<file path=ppt/tags/tag14.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m1-1"/>
  <p:tag name="KSO_WM_UNIT_TYPE" val="m_i"/>
  <p:tag name="KSO_WM_UNIT_INDEX" val="1_1"/>
  <p:tag name="KSO_WM_UNIT_ID" val="diagram160404_1*m_i*1_1"/>
  <p:tag name="KSO_WM_TEMPLATE_CATEGORY" val="diagram"/>
  <p:tag name="KSO_WM_TEMPLATE_INDEX" val="160404"/>
  <p:tag name="KSO_WM_UNIT_LAYERLEVEL" val="1_1"/>
  <p:tag name="KSO_WM_TAG_VERSION" val="1.0"/>
  <p:tag name="KSO_WM_BEAUTIFY_FLAG" val="#wm#"/>
  <p:tag name="KSO_WM_UNIT_LINE_FORE_SCHEMECOLOR_INDEX" val="5"/>
  <p:tag name="KSO_WM_UNIT_LINE_FILL_TYPE" val="2"/>
  <p:tag name="KSO_WM_UNIT_DIAGRAM_SCHEMECOLOR_ID" val="5"/>
</p:tagLst>
</file>

<file path=ppt/tags/tag15.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m1-1"/>
  <p:tag name="KSO_WM_UNIT_TYPE" val="m_h_i"/>
  <p:tag name="KSO_WM_UNIT_INDEX" val="1_2_1"/>
  <p:tag name="KSO_WM_UNIT_ID" val="diagram160404_1*m_h_i*1_2_1"/>
  <p:tag name="KSO_WM_TEMPLATE_CATEGORY" val="diagram"/>
  <p:tag name="KSO_WM_TEMPLATE_INDEX" val="160404"/>
  <p:tag name="KSO_WM_UNIT_LAYERLEVEL" val="1_1_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DIAGRAM_SCHEMECOLOR_ID" val="5"/>
</p:tagLst>
</file>

<file path=ppt/tags/tag16.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2_2"/>
  <p:tag name="KSO_WM_UNIT_ID" val="diagram160404_1*m_h_i*1_2_2"/>
  <p:tag name="KSO_WM_TEMPLATE_CATEGORY" val="diagram"/>
  <p:tag name="KSO_WM_TEMPLATE_INDEX" val="160404"/>
  <p:tag name="KSO_WM_UNIT_LAYERLEVEL" val="1_1_1"/>
  <p:tag name="KSO_WM_TAG_VERSION" val="1.0"/>
  <p:tag name="KSO_WM_BEAUTIFY_FLAG" val="#wm#"/>
  <p:tag name="KSO_WM_UNIT_FILL_FORE_SCHEMECOLOR_INDEX" val="6"/>
  <p:tag name="KSO_WM_UNIT_FILL_TYPE" val="1"/>
  <p:tag name="KSO_WM_UNIT_TEXT_FILL_FORE_SCHEMECOLOR_INDEX" val="14"/>
  <p:tag name="KSO_WM_UNIT_TEXT_FILL_TYPE" val="1"/>
  <p:tag name="KSO_WM_UNIT_DIAGRAM_SCHEMECOLOR_ID" val="5"/>
</p:tagLst>
</file>

<file path=ppt/tags/tag17.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m1-1"/>
  <p:tag name="KSO_WM_UNIT_TYPE" val="m_h_i"/>
  <p:tag name="KSO_WM_UNIT_INDEX" val="1_1_1"/>
  <p:tag name="KSO_WM_UNIT_ID" val="diagram160404_1*m_h_i*1_1_1"/>
  <p:tag name="KSO_WM_TEMPLATE_CATEGORY" val="diagram"/>
  <p:tag name="KSO_WM_TEMPLATE_INDEX" val="160404"/>
  <p:tag name="KSO_WM_UNIT_LAYERLEVEL" val="1_1_1"/>
  <p:tag name="KSO_WM_TAG_VERSION" val="1.0"/>
  <p:tag name="KSO_WM_BEAUTIFY_FLAG" val="#wm#"/>
  <p:tag name="KSO_WM_UNIT_FILL_FORE_SCHEMECOLOR_INDEX" val="5"/>
  <p:tag name="KSO_WM_UNIT_FILL_TYPE" val="1"/>
  <p:tag name="KSO_WM_UNIT_TEXT_FILL_FORE_SCHEMECOLOR_INDEX" val="2"/>
  <p:tag name="KSO_WM_UNIT_TEXT_FILL_TYPE" val="1"/>
  <p:tag name="KSO_WM_UNIT_DIAGRAM_SCHEMECOLOR_ID" val="5"/>
</p:tagLst>
</file>

<file path=ppt/tags/tag18.xml><?xml version="1.0" encoding="utf-8"?>
<p:tagLst xmlns:a="http://schemas.openxmlformats.org/drawingml/2006/main" xmlns:r="http://schemas.openxmlformats.org/officeDocument/2006/relationships"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1_2"/>
  <p:tag name="KSO_WM_UNIT_ID" val="diagram160404_1*m_h_i*1_1_2"/>
  <p:tag name="KSO_WM_TEMPLATE_CATEGORY" val="diagram"/>
  <p:tag name="KSO_WM_TEMPLATE_INDEX" val="160404"/>
  <p:tag name="KSO_WM_UNIT_LAYERLEVEL" val="1_1_1"/>
  <p:tag name="KSO_WM_TAG_VERSION" val="1.0"/>
  <p:tag name="KSO_WM_BEAUTIFY_FLAG" val="#wm#"/>
  <p:tag name="KSO_WM_UNIT_FILL_FORE_SCHEMECOLOR_INDEX" val="5"/>
  <p:tag name="KSO_WM_UNIT_FILL_TYPE" val="1"/>
  <p:tag name="KSO_WM_UNIT_TEXT_FILL_FORE_SCHEMECOLOR_INDEX" val="14"/>
  <p:tag name="KSO_WM_UNIT_TEXT_FILL_TYPE" val="1"/>
  <p:tag name="KSO_WM_UNIT_DIAGRAM_SCHEMECOLOR_ID" val="5"/>
</p:tagLst>
</file>

<file path=ppt/tags/tag2.xml><?xml version="1.0" encoding="utf-8"?>
<p:tagLst xmlns:a="http://schemas.openxmlformats.org/drawingml/2006/main" xmlns:r="http://schemas.openxmlformats.org/officeDocument/2006/relationships" xmlns:p="http://schemas.openxmlformats.org/presentationml/2006/main">
  <p:tag name="KSO_WM_SLIDE_ID" val="diagram20194605_1"/>
  <p:tag name="KSO_WM_SLIDE_ITEM_CNT" val="0"/>
  <p:tag name="KSO_WM_SLIDE_INDEX" val="1"/>
  <p:tag name="KSO_WM_TAG_VERSION" val="1.0"/>
  <p:tag name="KSO_WM_BEAUTIFY_FLAG" val="#wm#"/>
  <p:tag name="KSO_WM_TEMPLATE_CATEGORY" val="diagram"/>
  <p:tag name="KSO_WM_TEMPLATE_INDEX" val="20194605"/>
  <p:tag name="KSO_WM_SLIDE_LAYOUT" val="a_f"/>
  <p:tag name="KSO_WM_SLIDE_LAYOUT_CNT" val="1_1"/>
  <p:tag name="KSO_WM_SLIDE_TYPE" val="text"/>
  <p:tag name="KSO_WM_SLIDE_SUBTYPE" val="pureTxt"/>
  <p:tag name="KSO_WM_SLIDE_SIZE" val="960*540"/>
  <p:tag name="KSO_WM_SLIDE_POSITION" val="0*0"/>
  <p:tag name="KSO_WM_SLIDE_COLORSCHEME_VERSION" val="3.2"/>
  <p:tag name="KSO_WM_TEMPLATE_SUBCATEGORY" val="0"/>
</p:tagLst>
</file>

<file path=ppt/tags/tag3.xml><?xml version="1.0" encoding="utf-8"?>
<p:tagLst xmlns:a="http://schemas.openxmlformats.org/drawingml/2006/main" xmlns:r="http://schemas.openxmlformats.org/officeDocument/2006/relationships" xmlns:p="http://schemas.openxmlformats.org/presentationml/2006/main">
  <p:tag name="KSO_WM_UNIT_LARGE_SHAPE" val="1"/>
  <p:tag name="KSO_WM_UNIT_HIGHLIGHT" val="0"/>
  <p:tag name="KSO_WM_UNIT_COMPATIBLE" val="0"/>
  <p:tag name="KSO_WM_UNIT_DIAGRAM_ISNUMVISUAL" val="0"/>
  <p:tag name="KSO_WM_UNIT_DIAGRAM_ISREFERUNIT" val="0"/>
  <p:tag name="KSO_WM_UNIT_TYPE" val="i"/>
  <p:tag name="KSO_WM_UNIT_INDEX" val="1"/>
  <p:tag name="KSO_WM_UNIT_ID" val="diagram20194605_1*i*1"/>
  <p:tag name="KSO_WM_TEMPLATE_CATEGORY" val="diagram"/>
  <p:tag name="KSO_WM_TEMPLATE_INDEX" val="20194605"/>
  <p:tag name="KSO_WM_UNIT_LAYERLEVEL" val="1"/>
  <p:tag name="KSO_WM_TAG_VERSION" val="1.0"/>
  <p:tag name="KSO_WM_BEAUTIFY_FLAG" val="#wm#"/>
  <p:tag name="KSO_WM_UNIT_FOIL_COLOR" val="1"/>
  <p:tag name="KSO_WM_UNIT_COLOR_SCHEME_SHAPE_ID" val="4"/>
  <p:tag name="KSO_WM_UNIT_COLOR_SCHEME_PARENT_PAGE" val="0_1"/>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194605_1*i*2"/>
  <p:tag name="KSO_WM_TEMPLATE_CATEGORY" val="diagram"/>
  <p:tag name="KSO_WM_TEMPLATE_INDEX" val="20194605"/>
  <p:tag name="KSO_WM_UNIT_LAYERLEVEL" val="1"/>
  <p:tag name="KSO_WM_TAG_VERSION" val="1.0"/>
  <p:tag name="KSO_WM_BEAUTIFY_FLAG" val="#wm#"/>
  <p:tag name="KSO_WM_UNIT_COLOR_SCHEME_SHAPE_ID" val="8"/>
  <p:tag name="KSO_WM_UNIT_COLOR_SCHEME_PARENT_PAGE" val="0_1"/>
  <p:tag name="KSO_WM_UNIT_DECOLORIZATION" val="1"/>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194605_1*i*3"/>
  <p:tag name="KSO_WM_TEMPLATE_CATEGORY" val="diagram"/>
  <p:tag name="KSO_WM_TEMPLATE_INDEX" val="20194605"/>
  <p:tag name="KSO_WM_UNIT_LAYERLEVEL" val="1"/>
  <p:tag name="KSO_WM_TAG_VERSION" val="1.0"/>
  <p:tag name="KSO_WM_BEAUTIFY_FLAG" val="#wm#"/>
  <p:tag name="KSO_WM_UNIT_COLOR_SCHEME_SHAPE_ID" val="9"/>
  <p:tag name="KSO_WM_UNIT_COLOR_SCHEME_PARENT_PAGE" val="0_1"/>
  <p:tag name="KSO_WM_UNIT_DECOLORIZATION" val="1"/>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194605_1*i*4"/>
  <p:tag name="KSO_WM_TEMPLATE_CATEGORY" val="diagram"/>
  <p:tag name="KSO_WM_TEMPLATE_INDEX" val="20194605"/>
  <p:tag name="KSO_WM_UNIT_LAYERLEVEL" val="1"/>
  <p:tag name="KSO_WM_TAG_VERSION" val="1.0"/>
  <p:tag name="KSO_WM_BEAUTIFY_FLAG" val="#wm#"/>
  <p:tag name="KSO_WM_UNIT_COLOR_SCHEME_SHAPE_ID" val="10"/>
  <p:tag name="KSO_WM_UNIT_COLOR_SCHEME_PARENT_PAGE" val="0_1"/>
  <p:tag name="KSO_WM_UNIT_DECOLORIZATION" val="1"/>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194605_1*i*5"/>
  <p:tag name="KSO_WM_TEMPLATE_CATEGORY" val="diagram"/>
  <p:tag name="KSO_WM_TEMPLATE_INDEX" val="20194605"/>
  <p:tag name="KSO_WM_UNIT_LAYERLEVEL" val="1"/>
  <p:tag name="KSO_WM_TAG_VERSION" val="1.0"/>
  <p:tag name="KSO_WM_BEAUTIFY_FLAG" val="#wm#"/>
  <p:tag name="KSO_WM_UNIT_COLOR_SCHEME_SHAPE_ID" val="11"/>
  <p:tag name="KSO_WM_UNIT_COLOR_SCHEME_PARENT_PAGE" val="0_1"/>
  <p:tag name="KSO_WM_UNIT_FOIL_COLOR" val="1"/>
</p:tagLst>
</file>

<file path=ppt/tags/tag8.xml><?xml version="1.0" encoding="utf-8"?>
<p:tagLst xmlns:a="http://schemas.openxmlformats.org/drawingml/2006/main" xmlns:r="http://schemas.openxmlformats.org/officeDocument/2006/relationships" xmlns:p="http://schemas.openxmlformats.org/presentationml/2006/main">
  <p:tag name="KSO_WM_SLIDE_ID" val="diagram20194605_1"/>
  <p:tag name="KSO_WM_SLIDE_ITEM_CNT" val="0"/>
  <p:tag name="KSO_WM_SLIDE_INDEX" val="1"/>
  <p:tag name="KSO_WM_TAG_VERSION" val="1.0"/>
  <p:tag name="KSO_WM_BEAUTIFY_FLAG" val="#wm#"/>
  <p:tag name="KSO_WM_TEMPLATE_CATEGORY" val="diagram"/>
  <p:tag name="KSO_WM_TEMPLATE_INDEX" val="20194605"/>
  <p:tag name="KSO_WM_SLIDE_LAYOUT" val="a_f"/>
  <p:tag name="KSO_WM_SLIDE_LAYOUT_CNT" val="1_1"/>
  <p:tag name="KSO_WM_SLIDE_TYPE" val="text"/>
  <p:tag name="KSO_WM_SLIDE_SUBTYPE" val="pureTxt"/>
  <p:tag name="KSO_WM_SLIDE_SIZE" val="960*540"/>
  <p:tag name="KSO_WM_SLIDE_POSITION" val="0*0"/>
  <p:tag name="KSO_WM_SLIDE_COLORSCHEME_VERSION" val="3.2"/>
  <p:tag name="KSO_WM_TEMPLATE_SUBCATEGORY" val="0"/>
</p:tagLst>
</file>

<file path=ppt/tags/tag9.xml><?xml version="1.0" encoding="utf-8"?>
<p:tagLst xmlns:a="http://schemas.openxmlformats.org/drawingml/2006/main" xmlns:r="http://schemas.openxmlformats.org/officeDocument/2006/relationships" xmlns:p="http://schemas.openxmlformats.org/presentationml/2006/main">
  <p:tag name="KSO_WM_UNIT_LARGE_SHAPE" val="1"/>
  <p:tag name="KSO_WM_UNIT_HIGHLIGHT" val="0"/>
  <p:tag name="KSO_WM_UNIT_COMPATIBLE" val="0"/>
  <p:tag name="KSO_WM_UNIT_DIAGRAM_ISNUMVISUAL" val="0"/>
  <p:tag name="KSO_WM_UNIT_DIAGRAM_ISREFERUNIT" val="0"/>
  <p:tag name="KSO_WM_UNIT_TYPE" val="i"/>
  <p:tag name="KSO_WM_UNIT_INDEX" val="1"/>
  <p:tag name="KSO_WM_UNIT_ID" val="diagram20194605_1*i*1"/>
  <p:tag name="KSO_WM_TEMPLATE_CATEGORY" val="diagram"/>
  <p:tag name="KSO_WM_TEMPLATE_INDEX" val="20194605"/>
  <p:tag name="KSO_WM_UNIT_LAYERLEVEL" val="1"/>
  <p:tag name="KSO_WM_TAG_VERSION" val="1.0"/>
  <p:tag name="KSO_WM_BEAUTIFY_FLAG" val="#wm#"/>
  <p:tag name="KSO_WM_UNIT_FOIL_COLOR" val="1"/>
  <p:tag name="KSO_WM_UNIT_COLOR_SCHEME_SHAPE_ID" val="4"/>
  <p:tag name="KSO_WM_UNIT_COLOR_SCHEME_PARENT_PAGE" val="0_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Foundry</Template>
  <TotalTime>810</TotalTime>
  <Words>1812</Words>
  <Application>Microsoft Office PowerPoint</Application>
  <PresentationFormat>宽屏</PresentationFormat>
  <Paragraphs>149</Paragraphs>
  <Slides>32</Slides>
  <Notes>29</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32</vt:i4>
      </vt:variant>
    </vt:vector>
  </HeadingPairs>
  <TitlesOfParts>
    <vt:vector size="45" baseType="lpstr">
      <vt:lpstr>仿宋</vt:lpstr>
      <vt:lpstr>黑体</vt:lpstr>
      <vt:lpstr>华文楷体</vt:lpstr>
      <vt:lpstr>华文中宋</vt:lpstr>
      <vt:lpstr>楷体</vt:lpstr>
      <vt:lpstr>宋体</vt:lpstr>
      <vt:lpstr>微软雅黑</vt:lpstr>
      <vt:lpstr>Arial</vt:lpstr>
      <vt:lpstr>Calibri</vt:lpstr>
      <vt:lpstr>Calibri Light</vt:lpstr>
      <vt:lpstr>Times New Roman</vt:lpstr>
      <vt:lpstr>Wingdings</vt:lpstr>
      <vt:lpstr>Office 主题</vt:lpstr>
      <vt:lpstr>PowerPoint 演示文稿</vt:lpstr>
      <vt:lpstr>国家艺术基金基本情况</vt:lpstr>
      <vt:lpstr>PowerPoint 演示文稿</vt:lpstr>
      <vt:lpstr>PowerPoint 演示文稿</vt:lpstr>
      <vt:lpstr>PowerPoint 演示文稿</vt:lpstr>
      <vt:lpstr>参与国家艺术基金</vt:lpstr>
      <vt:lpstr>   2023年度资助项目申报指南：  （一）舞台艺术创作 （二）美术创作 （三）传播交流推广 （四）艺术人才培训 （五）青年艺术创作人才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申报条件 </vt:lpstr>
      <vt:lpstr>PowerPoint 演示文稿</vt:lpstr>
      <vt:lpstr>PowerPoint 演示文稿</vt:lpstr>
      <vt:lpstr> 青年艺术创作人才资助项目 </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lenovo</dc:creator>
  <cp:lastModifiedBy>茜</cp:lastModifiedBy>
  <cp:revision>171</cp:revision>
  <cp:lastPrinted>2022-03-16T09:19:31Z</cp:lastPrinted>
  <dcterms:created xsi:type="dcterms:W3CDTF">2015-05-05T08:02:00Z</dcterms:created>
  <dcterms:modified xsi:type="dcterms:W3CDTF">2022-03-16T09:45:59Z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2052-11.1.0.8500</vt:lpwstr>
  </property>
  <property fmtid="{D5CDD505-2E9C-101B-9397-08002B2CF9AE}" pid="3" name="KSORubyTemplateID">
    <vt:lpwstr>2</vt:lpwstr>
  </property>
</Properties>
</file>